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1" r:id="rId13"/>
    <p:sldId id="27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bert Hozeska" initials="RH" lastIdx="2" clrIdx="0">
    <p:extLst>
      <p:ext uri="{19B8F6BF-5375-455C-9EA6-DF929625EA0E}">
        <p15:presenceInfo xmlns:p15="http://schemas.microsoft.com/office/powerpoint/2012/main" userId="S::robert.hozeska@nexteer.com::0f8b3140-a186-461f-b629-95cd63d5373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0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BF25A9-C6C3-4CCD-B7F5-01694732A841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79ADD3-9375-4A05-B863-B0261A7CE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457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4905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5965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3278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4382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3500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6223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0590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1306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305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4265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7713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2-Colum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625366" y="3331500"/>
            <a:ext cx="5115075" cy="79178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2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333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625367" y="1445033"/>
            <a:ext cx="10947168" cy="133640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3733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3733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733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3733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625338" y="653267"/>
            <a:ext cx="4721397" cy="474747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24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24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6454667" y="3331500"/>
            <a:ext cx="5115075" cy="79178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2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333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6454667" y="4359367"/>
            <a:ext cx="5115075" cy="20240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467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333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625366" y="4359367"/>
            <a:ext cx="5115075" cy="20240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467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333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1619459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3-Colum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625367" y="1445033"/>
            <a:ext cx="10912968" cy="133640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3733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3733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733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3733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625367" y="4359367"/>
            <a:ext cx="3280168" cy="20240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467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333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625375" y="3289300"/>
            <a:ext cx="3280168" cy="79178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2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333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4460367" y="4348967"/>
            <a:ext cx="3278656" cy="202557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467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333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4460364" y="3284835"/>
            <a:ext cx="3278656" cy="79178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2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333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8258133" y="4348967"/>
            <a:ext cx="3280168" cy="202557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467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333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8293833" y="3280367"/>
            <a:ext cx="3278656" cy="79178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2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333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625343" y="653267"/>
            <a:ext cx="4048300" cy="474747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24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24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3434372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4-Column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714867" y="3370627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333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714867" y="2909251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333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333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5" name="Shape 105"/>
          <p:cNvCxnSpPr/>
          <p:nvPr/>
        </p:nvCxnSpPr>
        <p:spPr>
          <a:xfrm>
            <a:off x="714864" y="3276053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6" name="Shape 106"/>
          <p:cNvSpPr/>
          <p:nvPr/>
        </p:nvSpPr>
        <p:spPr>
          <a:xfrm>
            <a:off x="3492901" y="2909251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333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333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7" name="Shape 107"/>
          <p:cNvCxnSpPr/>
          <p:nvPr/>
        </p:nvCxnSpPr>
        <p:spPr>
          <a:xfrm>
            <a:off x="3492897" y="3276053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8" name="Shape 108"/>
          <p:cNvSpPr/>
          <p:nvPr/>
        </p:nvSpPr>
        <p:spPr>
          <a:xfrm>
            <a:off x="3492901" y="3370627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333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9" name="Shape 109"/>
          <p:cNvSpPr/>
          <p:nvPr/>
        </p:nvSpPr>
        <p:spPr>
          <a:xfrm>
            <a:off x="6290701" y="2909251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333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333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0" name="Shape 110"/>
          <p:cNvCxnSpPr/>
          <p:nvPr/>
        </p:nvCxnSpPr>
        <p:spPr>
          <a:xfrm>
            <a:off x="6300580" y="3276053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1" name="Shape 111"/>
          <p:cNvSpPr/>
          <p:nvPr/>
        </p:nvSpPr>
        <p:spPr>
          <a:xfrm>
            <a:off x="6290701" y="3370627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333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2" name="Shape 112"/>
          <p:cNvSpPr/>
          <p:nvPr/>
        </p:nvSpPr>
        <p:spPr>
          <a:xfrm>
            <a:off x="9088501" y="2909251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333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333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3" name="Shape 113"/>
          <p:cNvCxnSpPr/>
          <p:nvPr/>
        </p:nvCxnSpPr>
        <p:spPr>
          <a:xfrm>
            <a:off x="9088497" y="3276053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4" name="Shape 114"/>
          <p:cNvSpPr/>
          <p:nvPr/>
        </p:nvSpPr>
        <p:spPr>
          <a:xfrm>
            <a:off x="9088501" y="3370627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333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714867" y="1478834"/>
            <a:ext cx="2426400" cy="912967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/>
          <p:nvPr/>
        </p:nvSpPr>
        <p:spPr>
          <a:xfrm>
            <a:off x="714867" y="5160160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333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714867" y="4698784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333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333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8" name="Shape 118"/>
          <p:cNvCxnSpPr/>
          <p:nvPr/>
        </p:nvCxnSpPr>
        <p:spPr>
          <a:xfrm>
            <a:off x="714864" y="5065587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9" name="Shape 119"/>
          <p:cNvSpPr/>
          <p:nvPr/>
        </p:nvSpPr>
        <p:spPr>
          <a:xfrm>
            <a:off x="3492901" y="4698784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333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333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0" name="Shape 120"/>
          <p:cNvCxnSpPr/>
          <p:nvPr/>
        </p:nvCxnSpPr>
        <p:spPr>
          <a:xfrm>
            <a:off x="3492897" y="5065588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1" name="Shape 121"/>
          <p:cNvSpPr/>
          <p:nvPr/>
        </p:nvSpPr>
        <p:spPr>
          <a:xfrm>
            <a:off x="3492901" y="5160160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333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2" name="Shape 122"/>
          <p:cNvSpPr/>
          <p:nvPr/>
        </p:nvSpPr>
        <p:spPr>
          <a:xfrm>
            <a:off x="6290701" y="4698784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333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333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3" name="Shape 123"/>
          <p:cNvCxnSpPr/>
          <p:nvPr/>
        </p:nvCxnSpPr>
        <p:spPr>
          <a:xfrm>
            <a:off x="6300580" y="5065588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4" name="Shape 124"/>
          <p:cNvSpPr/>
          <p:nvPr/>
        </p:nvSpPr>
        <p:spPr>
          <a:xfrm>
            <a:off x="6290701" y="5160160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333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9088501" y="4698784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333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333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6" name="Shape 126"/>
          <p:cNvCxnSpPr/>
          <p:nvPr/>
        </p:nvCxnSpPr>
        <p:spPr>
          <a:xfrm>
            <a:off x="9088497" y="5065588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7" name="Shape 127"/>
          <p:cNvSpPr/>
          <p:nvPr/>
        </p:nvSpPr>
        <p:spPr>
          <a:xfrm>
            <a:off x="9088501" y="5160160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333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3492900" y="1478834"/>
            <a:ext cx="2426400" cy="912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280751" y="1478834"/>
            <a:ext cx="2426400" cy="912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9098384" y="1478834"/>
            <a:ext cx="2426400" cy="912967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/>
          <p:nvPr/>
        </p:nvSpPr>
        <p:spPr>
          <a:xfrm>
            <a:off x="714867" y="743272"/>
            <a:ext cx="2446159" cy="39139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8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 sz="1867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3492901" y="743272"/>
            <a:ext cx="2446159" cy="39139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8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 sz="1867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9068634" y="743272"/>
            <a:ext cx="2446159" cy="39139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8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 sz="1867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6290601" y="743272"/>
            <a:ext cx="2446159" cy="39139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8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 sz="1867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5" name="Shape 135"/>
          <p:cNvCxnSpPr/>
          <p:nvPr/>
        </p:nvCxnSpPr>
        <p:spPr>
          <a:xfrm>
            <a:off x="714864" y="1246987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3492897" y="1246988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300580" y="1246988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8" name="Shape 138"/>
          <p:cNvCxnSpPr/>
          <p:nvPr/>
        </p:nvCxnSpPr>
        <p:spPr>
          <a:xfrm>
            <a:off x="9088497" y="1246988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489318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Boxes Slide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813" y="1797083"/>
            <a:ext cx="3245940" cy="32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/>
          <p:nvPr/>
        </p:nvSpPr>
        <p:spPr>
          <a:xfrm>
            <a:off x="609812" y="1797084"/>
            <a:ext cx="3245976" cy="3263825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3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780963" y="2030643"/>
            <a:ext cx="2903616" cy="39888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2133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2133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3" name="Shape 143"/>
          <p:cNvCxnSpPr/>
          <p:nvPr/>
        </p:nvCxnSpPr>
        <p:spPr>
          <a:xfrm>
            <a:off x="836031" y="2615637"/>
            <a:ext cx="27936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4" name="Shape 144"/>
          <p:cNvSpPr/>
          <p:nvPr/>
        </p:nvSpPr>
        <p:spPr>
          <a:xfrm>
            <a:off x="855377" y="2889481"/>
            <a:ext cx="2754808" cy="1838003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467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333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73011" y="1797083"/>
            <a:ext cx="3245940" cy="32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/>
          <p:nvPr/>
        </p:nvSpPr>
        <p:spPr>
          <a:xfrm>
            <a:off x="4473011" y="1797084"/>
            <a:ext cx="3245976" cy="3263825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3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4644164" y="2030643"/>
            <a:ext cx="2903616" cy="39888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2133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2133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8" name="Shape 148"/>
          <p:cNvCxnSpPr/>
          <p:nvPr/>
        </p:nvCxnSpPr>
        <p:spPr>
          <a:xfrm>
            <a:off x="4699229" y="2615637"/>
            <a:ext cx="27936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9" name="Shape 149"/>
          <p:cNvSpPr/>
          <p:nvPr/>
        </p:nvSpPr>
        <p:spPr>
          <a:xfrm>
            <a:off x="4718577" y="2889481"/>
            <a:ext cx="2754808" cy="1838003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467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333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0" name="Shape 1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6211" y="1797083"/>
            <a:ext cx="3245940" cy="32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/>
          <p:nvPr/>
        </p:nvSpPr>
        <p:spPr>
          <a:xfrm>
            <a:off x="8336211" y="1797084"/>
            <a:ext cx="3245976" cy="3263825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3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8507363" y="2030643"/>
            <a:ext cx="2903616" cy="39888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2133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2133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3" name="Shape 153"/>
          <p:cNvCxnSpPr/>
          <p:nvPr/>
        </p:nvCxnSpPr>
        <p:spPr>
          <a:xfrm>
            <a:off x="8562429" y="2615637"/>
            <a:ext cx="27936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4" name="Shape 154"/>
          <p:cNvSpPr/>
          <p:nvPr/>
        </p:nvSpPr>
        <p:spPr>
          <a:xfrm>
            <a:off x="8581776" y="2889481"/>
            <a:ext cx="2754808" cy="1838003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467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333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40461381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Single-Image Normal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8128000" y="0"/>
            <a:ext cx="4064000" cy="68580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8388333" y="374600"/>
            <a:ext cx="3416400" cy="1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3733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3733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 txBox="1"/>
          <p:nvPr/>
        </p:nvSpPr>
        <p:spPr>
          <a:xfrm>
            <a:off x="8343933" y="2457400"/>
            <a:ext cx="3505200" cy="4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67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467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67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467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67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67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467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67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467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67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67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467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67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467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648891" y="479321"/>
            <a:ext cx="3231072" cy="30360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2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2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0" name="Shape 1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891" y="1046355"/>
            <a:ext cx="6029027" cy="456753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/>
          <p:nvPr/>
        </p:nvSpPr>
        <p:spPr>
          <a:xfrm>
            <a:off x="648891" y="5936847"/>
            <a:ext cx="4320504" cy="4449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467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333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28095806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Two-Image Slide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843460" y="5469829"/>
            <a:ext cx="3251873" cy="44496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467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467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853876" y="940195"/>
            <a:ext cx="3231072" cy="21282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2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2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9829" y="1482327"/>
            <a:ext cx="4771429" cy="3615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04186" y="1482327"/>
            <a:ext cx="4771429" cy="361503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/>
          <p:nvPr/>
        </p:nvSpPr>
        <p:spPr>
          <a:xfrm>
            <a:off x="6499721" y="5471317"/>
            <a:ext cx="3251873" cy="4464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467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467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6510139" y="943173"/>
            <a:ext cx="3231072" cy="211311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2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2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1141462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Statement 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36733" y="2222633"/>
            <a:ext cx="8852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5333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5333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48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3" name="Shape 173"/>
          <p:cNvSpPr txBox="1"/>
          <p:nvPr/>
        </p:nvSpPr>
        <p:spPr>
          <a:xfrm>
            <a:off x="2019333" y="4508633"/>
            <a:ext cx="7886800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2133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2133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133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14194487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Statement 2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36733" y="2222633"/>
            <a:ext cx="8852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5333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5333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48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8" name="Shape 178"/>
          <p:cNvSpPr txBox="1"/>
          <p:nvPr/>
        </p:nvSpPr>
        <p:spPr>
          <a:xfrm>
            <a:off x="2019333" y="4508633"/>
            <a:ext cx="7886800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2133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2133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133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24763268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Person Slide">
    <p:bg>
      <p:bgPr>
        <a:solidFill>
          <a:srgbClr val="000000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7442233" y="2603633"/>
            <a:ext cx="3213200" cy="21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4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24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7442233" y="1460633"/>
            <a:ext cx="3213200" cy="12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67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 sz="1867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32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32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1587171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Logo over white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06600" y="3011599"/>
            <a:ext cx="3978801" cy="83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4111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295269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625362" y="2644133"/>
            <a:ext cx="10947165" cy="104623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7466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333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625348" y="3752900"/>
            <a:ext cx="10947165" cy="686128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4667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333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7" name="Shape 57"/>
          <p:cNvSpPr/>
          <p:nvPr/>
        </p:nvSpPr>
        <p:spPr>
          <a:xfrm>
            <a:off x="625376" y="6104380"/>
            <a:ext cx="2390145" cy="26193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800"/>
              <a:buFont typeface="Arial"/>
              <a:buNone/>
            </a:pPr>
            <a:r>
              <a:rPr lang="en" sz="1067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-  10th February, 2014</a:t>
            </a:r>
            <a:endParaRPr sz="1067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8" name="Shape 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5371" y="827065"/>
            <a:ext cx="1817173" cy="3821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31469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Logo over blue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06596" y="3010606"/>
            <a:ext cx="3978801" cy="836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31991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Final Slide">
    <p:bg>
      <p:bgPr>
        <a:solidFill>
          <a:srgbClr val="295269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625362" y="2905884"/>
            <a:ext cx="10947165" cy="104623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7466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333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1" name="Shape 191"/>
          <p:cNvSpPr/>
          <p:nvPr/>
        </p:nvSpPr>
        <p:spPr>
          <a:xfrm>
            <a:off x="3568700" y="4325033"/>
            <a:ext cx="5054597" cy="8820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400"/>
              <a:buFont typeface="Arial"/>
              <a:buNone/>
            </a:pPr>
            <a:r>
              <a:rPr lang="en" sz="1867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 sz="1867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lang="en" sz="16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lang="en" sz="16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2" name="Shape 1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87421" y="1995467"/>
            <a:ext cx="1817173" cy="382168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/>
          <p:nvPr/>
        </p:nvSpPr>
        <p:spPr>
          <a:xfrm>
            <a:off x="3568700" y="6179233"/>
            <a:ext cx="5054597" cy="46303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SzPts val="1200"/>
              <a:buFont typeface="Arial"/>
              <a:buNone/>
            </a:pPr>
            <a:r>
              <a:rPr lang="en" sz="1600" b="0" i="0" u="none" strike="noStrike" cap="none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600" b="0" i="0" u="none" strike="noStrike" cap="none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6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6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28220484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508200" y="6012600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6" name="Shape 196"/>
          <p:cNvSpPr txBox="1"/>
          <p:nvPr/>
        </p:nvSpPr>
        <p:spPr>
          <a:xfrm>
            <a:off x="559633" y="5974000"/>
            <a:ext cx="17464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Q2</a:t>
            </a:r>
            <a:endParaRPr sz="12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4269784" y="6012600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8" name="Shape 198"/>
          <p:cNvSpPr txBox="1"/>
          <p:nvPr/>
        </p:nvSpPr>
        <p:spPr>
          <a:xfrm>
            <a:off x="4321217" y="5974000"/>
            <a:ext cx="17464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Q3</a:t>
            </a:r>
            <a:endParaRPr sz="12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8031400" y="6012600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Shape 200"/>
          <p:cNvSpPr txBox="1"/>
          <p:nvPr/>
        </p:nvSpPr>
        <p:spPr>
          <a:xfrm>
            <a:off x="8082833" y="5974000"/>
            <a:ext cx="17464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Q4</a:t>
            </a:r>
            <a:endParaRPr sz="12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508200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" name="Shape 202"/>
          <p:cNvSpPr txBox="1"/>
          <p:nvPr/>
        </p:nvSpPr>
        <p:spPr>
          <a:xfrm>
            <a:off x="559633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2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12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820108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2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12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768675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Shape 205"/>
          <p:cNvSpPr txBox="1"/>
          <p:nvPr/>
        </p:nvSpPr>
        <p:spPr>
          <a:xfrm>
            <a:off x="3083025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2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12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3031592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7" name="Shape 207"/>
          <p:cNvCxnSpPr/>
          <p:nvPr/>
        </p:nvCxnSpPr>
        <p:spPr>
          <a:xfrm>
            <a:off x="8031400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8" name="Shape 208"/>
          <p:cNvSpPr txBox="1"/>
          <p:nvPr/>
        </p:nvSpPr>
        <p:spPr>
          <a:xfrm>
            <a:off x="8082833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2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12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9343307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2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12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9291873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1" name="Shape 211"/>
          <p:cNvSpPr txBox="1"/>
          <p:nvPr/>
        </p:nvSpPr>
        <p:spPr>
          <a:xfrm>
            <a:off x="10606225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2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12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10554792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3" name="Shape 213"/>
          <p:cNvCxnSpPr/>
          <p:nvPr/>
        </p:nvCxnSpPr>
        <p:spPr>
          <a:xfrm>
            <a:off x="4269800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4" name="Shape 214"/>
          <p:cNvSpPr txBox="1"/>
          <p:nvPr/>
        </p:nvSpPr>
        <p:spPr>
          <a:xfrm>
            <a:off x="4321233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2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12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5581707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2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12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5530273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" name="Shape 217"/>
          <p:cNvSpPr txBox="1"/>
          <p:nvPr/>
        </p:nvSpPr>
        <p:spPr>
          <a:xfrm>
            <a:off x="6844625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2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12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2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6793192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9" name="Shape 219"/>
          <p:cNvCxnSpPr/>
          <p:nvPr/>
        </p:nvCxnSpPr>
        <p:spPr>
          <a:xfrm>
            <a:off x="4269784" y="1303100"/>
            <a:ext cx="0" cy="38580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20" name="Shape 220"/>
          <p:cNvCxnSpPr/>
          <p:nvPr/>
        </p:nvCxnSpPr>
        <p:spPr>
          <a:xfrm>
            <a:off x="8031400" y="1303100"/>
            <a:ext cx="0" cy="38580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21" name="Shape 221"/>
          <p:cNvCxnSpPr/>
          <p:nvPr/>
        </p:nvCxnSpPr>
        <p:spPr>
          <a:xfrm>
            <a:off x="508200" y="1303100"/>
            <a:ext cx="0" cy="38580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22" name="Shape 222"/>
          <p:cNvSpPr/>
          <p:nvPr/>
        </p:nvSpPr>
        <p:spPr>
          <a:xfrm>
            <a:off x="1768667" y="4305033"/>
            <a:ext cx="2508400" cy="2864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33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333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4277233" y="4305033"/>
            <a:ext cx="3754000" cy="2864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33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333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8031403" y="4591441"/>
            <a:ext cx="2000400" cy="2864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33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333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768600" y="1595041"/>
            <a:ext cx="3059200" cy="2864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33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333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4827803" y="1595041"/>
            <a:ext cx="1496000" cy="2864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33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333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768600" y="2001441"/>
            <a:ext cx="2508400" cy="2864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33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333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4281001" y="2001441"/>
            <a:ext cx="1855200" cy="4316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33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333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768600" y="3006975"/>
            <a:ext cx="2508400" cy="2864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33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333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768600" y="3402808"/>
            <a:ext cx="2508400" cy="2864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33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333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9751436" y="4305041"/>
            <a:ext cx="2000400" cy="2864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33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333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11751833" y="1303100"/>
            <a:ext cx="0" cy="38580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33" name="Shape 233"/>
          <p:cNvSpPr/>
          <p:nvPr/>
        </p:nvSpPr>
        <p:spPr>
          <a:xfrm>
            <a:off x="8288351" y="855400"/>
            <a:ext cx="190000" cy="1900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Shape 234"/>
          <p:cNvSpPr txBox="1"/>
          <p:nvPr/>
        </p:nvSpPr>
        <p:spPr>
          <a:xfrm>
            <a:off x="8436381" y="715700"/>
            <a:ext cx="12964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467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9386984" y="715700"/>
            <a:ext cx="14292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67" b="0" i="0" u="none" strike="noStrike" cap="non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467" b="0" i="0" u="none" strike="noStrike" cap="non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9238951" y="855400"/>
            <a:ext cx="190000" cy="1900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Shape 237"/>
          <p:cNvSpPr txBox="1"/>
          <p:nvPr/>
        </p:nvSpPr>
        <p:spPr>
          <a:xfrm>
            <a:off x="11068975" y="715700"/>
            <a:ext cx="14292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67" b="0" i="0" u="none" strike="noStrike" cap="none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467" b="0" i="0" u="none" strike="noStrike" cap="none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10920941" y="855400"/>
            <a:ext cx="190000" cy="1900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Shape 239"/>
          <p:cNvCxnSpPr/>
          <p:nvPr/>
        </p:nvCxnSpPr>
        <p:spPr>
          <a:xfrm>
            <a:off x="508200" y="5132700"/>
            <a:ext cx="112468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0" name="Shape 240"/>
          <p:cNvCxnSpPr/>
          <p:nvPr/>
        </p:nvCxnSpPr>
        <p:spPr>
          <a:xfrm>
            <a:off x="508200" y="1303100"/>
            <a:ext cx="112468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1" name="Shape 241"/>
          <p:cNvCxnSpPr/>
          <p:nvPr/>
        </p:nvCxnSpPr>
        <p:spPr>
          <a:xfrm>
            <a:off x="508200" y="2690500"/>
            <a:ext cx="112468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2" name="Shape 242"/>
          <p:cNvCxnSpPr/>
          <p:nvPr/>
        </p:nvCxnSpPr>
        <p:spPr>
          <a:xfrm>
            <a:off x="508200" y="3982867"/>
            <a:ext cx="112468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233978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ontents">
    <p:bg>
      <p:bgPr>
        <a:solidFill>
          <a:srgbClr val="295269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625333" y="2764433"/>
            <a:ext cx="10330128" cy="2214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333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24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24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24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1" name="Shape 61"/>
          <p:cNvCxnSpPr/>
          <p:nvPr/>
        </p:nvCxnSpPr>
        <p:spPr>
          <a:xfrm>
            <a:off x="625339" y="2354139"/>
            <a:ext cx="3564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2" name="Shape 62"/>
          <p:cNvSpPr/>
          <p:nvPr/>
        </p:nvSpPr>
        <p:spPr>
          <a:xfrm>
            <a:off x="625348" y="692200"/>
            <a:ext cx="10947165" cy="686128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lang="en" sz="3200" b="0" i="0" u="none" strike="noStrike" cap="none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3200" b="0" i="0" u="none" strike="noStrike" cap="none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3" name="Shape 63"/>
          <p:cNvCxnSpPr/>
          <p:nvPr/>
        </p:nvCxnSpPr>
        <p:spPr>
          <a:xfrm>
            <a:off x="625339" y="5237039"/>
            <a:ext cx="3564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083270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Section Slide">
    <p:bg>
      <p:bgPr>
        <a:solidFill>
          <a:srgbClr val="6AB1D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625361" y="2542533"/>
            <a:ext cx="10895760" cy="104623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7466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 TITLE</a:t>
            </a:r>
            <a:endParaRPr sz="1333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6" name="Shape 66"/>
          <p:cNvSpPr/>
          <p:nvPr/>
        </p:nvSpPr>
        <p:spPr>
          <a:xfrm>
            <a:off x="625348" y="3651300"/>
            <a:ext cx="10895760" cy="686128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4667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333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813150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Sub-section Slide">
    <p:bg>
      <p:bgPr>
        <a:solidFill>
          <a:srgbClr val="E6E7E8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625362" y="2542533"/>
            <a:ext cx="10947165" cy="104623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7466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333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9" name="Shape 69"/>
          <p:cNvSpPr/>
          <p:nvPr/>
        </p:nvSpPr>
        <p:spPr>
          <a:xfrm>
            <a:off x="625348" y="3651300"/>
            <a:ext cx="10947165" cy="686128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4667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333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270088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Goal Slide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625367" y="2356352"/>
            <a:ext cx="10263197" cy="2880875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3200"/>
              <a:buFont typeface="Arial"/>
              <a:buNone/>
            </a:pPr>
            <a:r>
              <a:rPr lang="en" sz="42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4267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42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4267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42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4267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625375" y="1417592"/>
            <a:ext cx="1047768" cy="473307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24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24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85738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List 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625333" y="2764433"/>
            <a:ext cx="10330128" cy="2214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2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333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2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2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2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2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2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2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5" name="Shape 75"/>
          <p:cNvCxnSpPr/>
          <p:nvPr/>
        </p:nvCxnSpPr>
        <p:spPr>
          <a:xfrm>
            <a:off x="625339" y="2354139"/>
            <a:ext cx="3564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6" name="Shape 76"/>
          <p:cNvSpPr/>
          <p:nvPr/>
        </p:nvSpPr>
        <p:spPr>
          <a:xfrm>
            <a:off x="625348" y="692200"/>
            <a:ext cx="10947165" cy="686128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lang="en" sz="3200" b="0" i="0" u="none" strike="noStrike" cap="non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3200" b="0" i="0" u="none" strike="noStrike" cap="non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7" name="Shape 77"/>
          <p:cNvCxnSpPr/>
          <p:nvPr/>
        </p:nvCxnSpPr>
        <p:spPr>
          <a:xfrm>
            <a:off x="625339" y="5237039"/>
            <a:ext cx="3564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518695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List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625367" y="1445033"/>
            <a:ext cx="10947168" cy="133640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3733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3733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733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3733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625367" y="3391233"/>
            <a:ext cx="10947165" cy="2888435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304792" marR="0" lvl="0" indent="-30479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2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24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04792" marR="0" lvl="0" indent="-30479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2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24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04792" marR="0" lvl="0" indent="-30479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2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24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04792" marR="0" lvl="0" indent="-30479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2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24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04792" marR="0" lvl="0" indent="-30479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2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24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1" name="Shape 81"/>
          <p:cNvSpPr/>
          <p:nvPr/>
        </p:nvSpPr>
        <p:spPr>
          <a:xfrm>
            <a:off x="625375" y="653256"/>
            <a:ext cx="1079015" cy="474747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24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24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2261185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List 2 - And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625367" y="1445033"/>
            <a:ext cx="10947168" cy="133640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3733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3733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733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3733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/>
          <p:nvPr/>
        </p:nvSpPr>
        <p:spPr>
          <a:xfrm>
            <a:off x="625375" y="653256"/>
            <a:ext cx="1079015" cy="474747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24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24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25367" y="3646933"/>
            <a:ext cx="10947200" cy="26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50798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"/>
              <a:buChar char="●"/>
              <a:defRPr sz="32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1219170" marR="0" lvl="1" indent="-3555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828754" marR="0" lvl="2" indent="-3555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2438339" marR="0" lvl="3" indent="-3555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●"/>
              <a:defRPr sz="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3047924" marR="0" lvl="4" indent="-3555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3657509" marR="0" lvl="5" indent="-3555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4267093" marR="0" lvl="6" indent="-3555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●"/>
              <a:defRPr sz="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4876678" marR="0" lvl="7" indent="-3555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5486263" marR="0" lvl="8" indent="-3555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3633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162470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622418" y="3992067"/>
            <a:ext cx="10947165" cy="20819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defTabSz="1219170">
              <a:buClr>
                <a:srgbClr val="295269"/>
              </a:buClr>
              <a:buSzPts val="5600"/>
            </a:pPr>
            <a:r>
              <a:rPr lang="en-US" sz="7466" kern="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Funnels with </a:t>
            </a:r>
            <a:r>
              <a:rPr lang="en-US" sz="7466" kern="0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Warby</a:t>
            </a:r>
            <a:r>
              <a:rPr lang="en-US" sz="7466" kern="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 Parker</a:t>
            </a:r>
            <a:endParaRPr sz="1600" kern="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en" sz="3733" kern="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Learn SQL from Scratch</a:t>
            </a:r>
            <a:endParaRPr sz="3733" kern="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en" sz="3733" kern="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[</a:t>
            </a:r>
            <a:r>
              <a:rPr lang="en-US" sz="3733" kern="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Robert</a:t>
            </a:r>
            <a:r>
              <a:rPr lang="en" sz="3733" kern="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] [</a:t>
            </a:r>
            <a:r>
              <a:rPr lang="en-US" sz="3733" kern="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Hozeska</a:t>
            </a:r>
            <a:r>
              <a:rPr lang="en" sz="3733" kern="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]</a:t>
            </a:r>
            <a:endParaRPr sz="3733" kern="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en" sz="3733" kern="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[13MAR19]</a:t>
            </a:r>
            <a:endParaRPr sz="3733" kern="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2433" y="882267"/>
            <a:ext cx="2699700" cy="567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137160" y="1"/>
            <a:ext cx="11902440" cy="677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143000" marR="0" lvl="0" indent="-114300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Tx/>
              <a:buAutoNum type="arabicPeriod"/>
              <a:tabLst/>
              <a:defRPr/>
            </a:pPr>
            <a:r>
              <a:rPr kumimoji="0" lang="en-US" sz="6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Quiz Funnel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6. 3 pairs Sales per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TryOn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Rockwell" panose="02060603020205020403" pitchFamily="18" charset="0"/>
              <a:ea typeface="Roboto Black"/>
              <a:cs typeface="Arial"/>
              <a:sym typeface="Roboto Black"/>
            </a:endParaRPr>
          </a:p>
          <a:p>
            <a:pPr lvl="0" defTabSz="1219170">
              <a:buClr>
                <a:srgbClr val="000000"/>
              </a:buClr>
              <a:buSzPts val="4800"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WITH funnels AS (</a:t>
            </a:r>
          </a:p>
          <a:p>
            <a:pPr lvl="0" defTabSz="1219170">
              <a:buClr>
                <a:srgbClr val="000000"/>
              </a:buClr>
              <a:buSzPts val="4800"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	SELECT DISTINCT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q.user_id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,</a:t>
            </a:r>
          </a:p>
          <a:p>
            <a:pPr lvl="0" defTabSz="1219170">
              <a:buClr>
                <a:srgbClr val="000000"/>
              </a:buClr>
              <a:buSzPts val="4800"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   	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h.user_id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 IS NOT NULL AS '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is_home_try_on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',</a:t>
            </a:r>
          </a:p>
          <a:p>
            <a:pPr lvl="0" defTabSz="1219170">
              <a:buClr>
                <a:srgbClr val="000000"/>
              </a:buClr>
              <a:buSzPts val="4800"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   	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h.number_of_pairs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 AS 'pairs',</a:t>
            </a:r>
          </a:p>
          <a:p>
            <a:pPr lvl="0" defTabSz="1219170">
              <a:buClr>
                <a:srgbClr val="000000"/>
              </a:buClr>
              <a:buSzPts val="4800"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   	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p.user_id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 IS NOT NULL AS '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is_purchase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'</a:t>
            </a:r>
          </a:p>
          <a:p>
            <a:pPr lvl="0" defTabSz="1219170">
              <a:buClr>
                <a:srgbClr val="000000"/>
              </a:buClr>
              <a:buSzPts val="4800"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	FROM quiz q</a:t>
            </a:r>
          </a:p>
          <a:p>
            <a:pPr lvl="0" defTabSz="1219170">
              <a:buClr>
                <a:srgbClr val="000000"/>
              </a:buClr>
              <a:buSzPts val="4800"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	LEFT JOIN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home_try_on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 h</a:t>
            </a:r>
          </a:p>
          <a:p>
            <a:pPr lvl="0" defTabSz="1219170">
              <a:buClr>
                <a:srgbClr val="000000"/>
              </a:buClr>
              <a:buSzPts val="4800"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   	ON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q.user_id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 =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h.user_id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Rockwell" panose="02060603020205020403" pitchFamily="18" charset="0"/>
              <a:ea typeface="Roboto Black"/>
              <a:cs typeface="Arial"/>
              <a:sym typeface="Roboto Black"/>
            </a:endParaRPr>
          </a:p>
          <a:p>
            <a:pPr lvl="0" defTabSz="1219170">
              <a:buClr>
                <a:srgbClr val="000000"/>
              </a:buClr>
              <a:buSzPts val="4800"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	LEFT JOIN purchase p</a:t>
            </a:r>
          </a:p>
          <a:p>
            <a:pPr lvl="0" defTabSz="1219170">
              <a:buClr>
                <a:srgbClr val="000000"/>
              </a:buClr>
              <a:buSzPts val="4800"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   	ON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p.user_id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 =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q.user_id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Rockwell" panose="02060603020205020403" pitchFamily="18" charset="0"/>
              <a:ea typeface="Roboto Black"/>
              <a:cs typeface="Arial"/>
              <a:sym typeface="Roboto Black"/>
            </a:endParaRPr>
          </a:p>
          <a:p>
            <a:pPr lvl="0" defTabSz="1219170">
              <a:buClr>
                <a:srgbClr val="000000"/>
              </a:buClr>
              <a:buSzPts val="4800"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WHERE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h.number_of_pairs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 LIKE '%3%')</a:t>
            </a:r>
          </a:p>
          <a:p>
            <a:pPr lvl="0" defTabSz="1219170">
              <a:buClr>
                <a:srgbClr val="000000"/>
              </a:buClr>
              <a:buSzPts val="4800"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Rockwell" panose="02060603020205020403" pitchFamily="18" charset="0"/>
              <a:ea typeface="Roboto Black"/>
              <a:cs typeface="Arial"/>
              <a:sym typeface="Roboto Black"/>
            </a:endParaRPr>
          </a:p>
          <a:p>
            <a:pPr lvl="0" defTabSz="1219170">
              <a:buClr>
                <a:srgbClr val="000000"/>
              </a:buClr>
              <a:buSzPts val="4800"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SELECT COUNT(*) as 'browse',</a:t>
            </a:r>
          </a:p>
          <a:p>
            <a:pPr lvl="0" defTabSz="1219170">
              <a:buClr>
                <a:srgbClr val="000000"/>
              </a:buClr>
              <a:buSzPts val="4800"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	SUM(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is_home_try_on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) AS 'try3',</a:t>
            </a:r>
          </a:p>
          <a:p>
            <a:pPr lvl="0" defTabSz="1219170">
              <a:buClr>
                <a:srgbClr val="000000"/>
              </a:buClr>
              <a:buSzPts val="4800"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  	SUM(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is_purchase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) AS 'bought3’,</a:t>
            </a:r>
          </a:p>
          <a:p>
            <a:pPr lvl="0" defTabSz="1219170">
              <a:buClr>
                <a:srgbClr val="000000"/>
              </a:buClr>
              <a:buSzPts val="4800"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 	1.0 * SUM(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is_purchase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) / SUM(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is_home_try_on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)  AS 'percent'</a:t>
            </a:r>
          </a:p>
          <a:p>
            <a:pPr lvl="0" defTabSz="1219170">
              <a:buClr>
                <a:srgbClr val="000000"/>
              </a:buClr>
              <a:buSzPts val="4800"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FROM funnels;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59D0270-A259-4D76-9B31-B736C5EB4C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009830"/>
              </p:ext>
            </p:extLst>
          </p:nvPr>
        </p:nvGraphicFramePr>
        <p:xfrm>
          <a:off x="5390061" y="4452442"/>
          <a:ext cx="6454140" cy="751968"/>
        </p:xfrm>
        <a:graphic>
          <a:graphicData uri="http://schemas.openxmlformats.org/drawingml/2006/table">
            <a:tbl>
              <a:tblPr/>
              <a:tblGrid>
                <a:gridCol w="1363980">
                  <a:extLst>
                    <a:ext uri="{9D8B030D-6E8A-4147-A177-3AD203B41FA5}">
                      <a16:colId xmlns:a16="http://schemas.microsoft.com/office/drawing/2014/main" val="1156158880"/>
                    </a:ext>
                  </a:extLst>
                </a:gridCol>
                <a:gridCol w="1287780">
                  <a:extLst>
                    <a:ext uri="{9D8B030D-6E8A-4147-A177-3AD203B41FA5}">
                      <a16:colId xmlns:a16="http://schemas.microsoft.com/office/drawing/2014/main" val="2239513213"/>
                    </a:ext>
                  </a:extLst>
                </a:gridCol>
                <a:gridCol w="1440180">
                  <a:extLst>
                    <a:ext uri="{9D8B030D-6E8A-4147-A177-3AD203B41FA5}">
                      <a16:colId xmlns:a16="http://schemas.microsoft.com/office/drawing/2014/main" val="1707823914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7157284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292929"/>
                          </a:solidFill>
                          <a:effectLst/>
                        </a:rPr>
                        <a:t>browse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292929"/>
                          </a:solidFill>
                          <a:effectLst/>
                        </a:rPr>
                        <a:t>try3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292929"/>
                          </a:solidFill>
                          <a:effectLst/>
                        </a:rPr>
                        <a:t>bought3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292929"/>
                          </a:solidFill>
                          <a:effectLst/>
                        </a:rPr>
                        <a:t>percent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8335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379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379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201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0.530343007915567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235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1875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137160" y="1"/>
            <a:ext cx="11902440" cy="677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143000" marR="0" lvl="0" indent="-114300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Tx/>
              <a:buAutoNum type="arabicPeriod"/>
              <a:tabLst/>
              <a:defRPr/>
            </a:pPr>
            <a:r>
              <a:rPr kumimoji="0" lang="en-US" sz="6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Quiz Funnel</a:t>
            </a:r>
          </a:p>
          <a:p>
            <a:pPr lvl="0" algn="ctr" defTabSz="1219170">
              <a:buClr>
                <a:srgbClr val="000000"/>
              </a:buClr>
              <a:buSzPts val="4800"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6. 5 pairs Sales per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TryOn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Rockwell" panose="02060603020205020403" pitchFamily="18" charset="0"/>
              <a:ea typeface="Roboto Black"/>
              <a:cs typeface="Arial"/>
              <a:sym typeface="Roboto Black"/>
            </a:endParaRPr>
          </a:p>
          <a:p>
            <a:pPr lvl="0" defTabSz="1219170">
              <a:buClr>
                <a:srgbClr val="000000"/>
              </a:buClr>
              <a:buSzPts val="4800"/>
            </a:pPr>
            <a:r>
              <a:rPr lang="en-US" sz="2000" kern="0" dirty="0">
                <a:solidFill>
                  <a:srgbClr val="FFFF00"/>
                </a:solidFill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WITH funnels AS (</a:t>
            </a:r>
          </a:p>
          <a:p>
            <a:pPr lvl="0" defTabSz="1219170">
              <a:buClr>
                <a:srgbClr val="000000"/>
              </a:buClr>
              <a:buSzPts val="4800"/>
            </a:pPr>
            <a:r>
              <a:rPr lang="en-US" sz="2000" kern="0" dirty="0">
                <a:solidFill>
                  <a:srgbClr val="FFFF00"/>
                </a:solidFill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	SELECT DISTINCT </a:t>
            </a:r>
            <a:r>
              <a:rPr lang="en-US" sz="2000" kern="0" dirty="0" err="1">
                <a:solidFill>
                  <a:srgbClr val="FFFF00"/>
                </a:solidFill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q.user_id</a:t>
            </a:r>
            <a:r>
              <a:rPr lang="en-US" sz="2000" kern="0" dirty="0">
                <a:solidFill>
                  <a:srgbClr val="FFFF00"/>
                </a:solidFill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,</a:t>
            </a:r>
          </a:p>
          <a:p>
            <a:pPr lvl="0" defTabSz="1219170">
              <a:buClr>
                <a:srgbClr val="000000"/>
              </a:buClr>
              <a:buSzPts val="4800"/>
            </a:pPr>
            <a:r>
              <a:rPr lang="en-US" sz="2000" kern="0" dirty="0">
                <a:solidFill>
                  <a:srgbClr val="FFFF00"/>
                </a:solidFill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   	</a:t>
            </a:r>
            <a:r>
              <a:rPr lang="en-US" sz="2000" kern="0" dirty="0" err="1">
                <a:solidFill>
                  <a:srgbClr val="FFFF00"/>
                </a:solidFill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h.user_id</a:t>
            </a:r>
            <a:r>
              <a:rPr lang="en-US" sz="2000" kern="0" dirty="0">
                <a:solidFill>
                  <a:srgbClr val="FFFF00"/>
                </a:solidFill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 IS NOT NULL AS '</a:t>
            </a:r>
            <a:r>
              <a:rPr lang="en-US" sz="2000" kern="0" dirty="0" err="1">
                <a:solidFill>
                  <a:srgbClr val="FFFF00"/>
                </a:solidFill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is_home_try_on</a:t>
            </a:r>
            <a:r>
              <a:rPr lang="en-US" sz="2000" kern="0" dirty="0">
                <a:solidFill>
                  <a:srgbClr val="FFFF00"/>
                </a:solidFill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',</a:t>
            </a:r>
          </a:p>
          <a:p>
            <a:pPr lvl="0" defTabSz="1219170">
              <a:buClr>
                <a:srgbClr val="000000"/>
              </a:buClr>
              <a:buSzPts val="4800"/>
            </a:pPr>
            <a:r>
              <a:rPr lang="en-US" sz="2000" kern="0" dirty="0">
                <a:solidFill>
                  <a:srgbClr val="FFFF00"/>
                </a:solidFill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   	</a:t>
            </a:r>
            <a:r>
              <a:rPr lang="en-US" sz="2000" kern="0" dirty="0" err="1">
                <a:solidFill>
                  <a:srgbClr val="FFFF00"/>
                </a:solidFill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h.number_of_pairs</a:t>
            </a:r>
            <a:r>
              <a:rPr lang="en-US" sz="2000" kern="0" dirty="0">
                <a:solidFill>
                  <a:srgbClr val="FFFF00"/>
                </a:solidFill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 AS 'pairs',</a:t>
            </a:r>
          </a:p>
          <a:p>
            <a:pPr lvl="0" defTabSz="1219170">
              <a:buClr>
                <a:srgbClr val="000000"/>
              </a:buClr>
              <a:buSzPts val="4800"/>
            </a:pPr>
            <a:r>
              <a:rPr lang="en-US" sz="2000" kern="0" dirty="0">
                <a:solidFill>
                  <a:srgbClr val="FFFF00"/>
                </a:solidFill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   	</a:t>
            </a:r>
            <a:r>
              <a:rPr lang="en-US" sz="2000" kern="0" dirty="0" err="1">
                <a:solidFill>
                  <a:srgbClr val="FFFF00"/>
                </a:solidFill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p.user_id</a:t>
            </a:r>
            <a:r>
              <a:rPr lang="en-US" sz="2000" kern="0" dirty="0">
                <a:solidFill>
                  <a:srgbClr val="FFFF00"/>
                </a:solidFill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 IS NOT NULL AS '</a:t>
            </a:r>
            <a:r>
              <a:rPr lang="en-US" sz="2000" kern="0" dirty="0" err="1">
                <a:solidFill>
                  <a:srgbClr val="FFFF00"/>
                </a:solidFill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is_purchase</a:t>
            </a:r>
            <a:r>
              <a:rPr lang="en-US" sz="2000" kern="0" dirty="0">
                <a:solidFill>
                  <a:srgbClr val="FFFF00"/>
                </a:solidFill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'</a:t>
            </a:r>
          </a:p>
          <a:p>
            <a:pPr lvl="0" defTabSz="1219170">
              <a:buClr>
                <a:srgbClr val="000000"/>
              </a:buClr>
              <a:buSzPts val="4800"/>
            </a:pPr>
            <a:r>
              <a:rPr lang="en-US" sz="2000" kern="0" dirty="0">
                <a:solidFill>
                  <a:srgbClr val="FFFF00"/>
                </a:solidFill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	FROM quiz q</a:t>
            </a:r>
          </a:p>
          <a:p>
            <a:pPr lvl="0" defTabSz="1219170">
              <a:buClr>
                <a:srgbClr val="000000"/>
              </a:buClr>
              <a:buSzPts val="4800"/>
            </a:pPr>
            <a:r>
              <a:rPr lang="en-US" sz="2000" kern="0" dirty="0">
                <a:solidFill>
                  <a:srgbClr val="FFFF00"/>
                </a:solidFill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	LEFT JOIN </a:t>
            </a:r>
            <a:r>
              <a:rPr lang="en-US" sz="2000" kern="0" dirty="0" err="1">
                <a:solidFill>
                  <a:srgbClr val="FFFF00"/>
                </a:solidFill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home_try_on</a:t>
            </a:r>
            <a:r>
              <a:rPr lang="en-US" sz="2000" kern="0" dirty="0">
                <a:solidFill>
                  <a:srgbClr val="FFFF00"/>
                </a:solidFill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 h</a:t>
            </a:r>
          </a:p>
          <a:p>
            <a:pPr lvl="0" defTabSz="1219170">
              <a:buClr>
                <a:srgbClr val="000000"/>
              </a:buClr>
              <a:buSzPts val="4800"/>
            </a:pPr>
            <a:r>
              <a:rPr lang="en-US" sz="2000" kern="0" dirty="0">
                <a:solidFill>
                  <a:srgbClr val="FFFF00"/>
                </a:solidFill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   	ON </a:t>
            </a:r>
            <a:r>
              <a:rPr lang="en-US" sz="2000" kern="0" dirty="0" err="1">
                <a:solidFill>
                  <a:srgbClr val="FFFF00"/>
                </a:solidFill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q.user_id</a:t>
            </a:r>
            <a:r>
              <a:rPr lang="en-US" sz="2000" kern="0" dirty="0">
                <a:solidFill>
                  <a:srgbClr val="FFFF00"/>
                </a:solidFill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 = </a:t>
            </a:r>
            <a:r>
              <a:rPr lang="en-US" sz="2000" kern="0" dirty="0" err="1">
                <a:solidFill>
                  <a:srgbClr val="FFFF00"/>
                </a:solidFill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h.user_id</a:t>
            </a:r>
            <a:endParaRPr lang="en-US" sz="2000" kern="0" dirty="0">
              <a:solidFill>
                <a:srgbClr val="FFFF00"/>
              </a:solidFill>
              <a:latin typeface="Rockwell" panose="02060603020205020403" pitchFamily="18" charset="0"/>
              <a:ea typeface="Roboto Black"/>
              <a:cs typeface="Arial"/>
              <a:sym typeface="Roboto Black"/>
            </a:endParaRPr>
          </a:p>
          <a:p>
            <a:pPr lvl="0" defTabSz="1219170">
              <a:buClr>
                <a:srgbClr val="000000"/>
              </a:buClr>
              <a:buSzPts val="4800"/>
            </a:pPr>
            <a:r>
              <a:rPr lang="en-US" sz="2000" kern="0" dirty="0">
                <a:solidFill>
                  <a:srgbClr val="FFFF00"/>
                </a:solidFill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	LEFT JOIN purchase p</a:t>
            </a:r>
          </a:p>
          <a:p>
            <a:pPr lvl="0" defTabSz="1219170">
              <a:buClr>
                <a:srgbClr val="000000"/>
              </a:buClr>
              <a:buSzPts val="4800"/>
            </a:pPr>
            <a:r>
              <a:rPr lang="en-US" sz="2000" kern="0" dirty="0">
                <a:solidFill>
                  <a:srgbClr val="FFFF00"/>
                </a:solidFill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   	ON </a:t>
            </a:r>
            <a:r>
              <a:rPr lang="en-US" sz="2000" kern="0" dirty="0" err="1">
                <a:solidFill>
                  <a:srgbClr val="FFFF00"/>
                </a:solidFill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p.user_id</a:t>
            </a:r>
            <a:r>
              <a:rPr lang="en-US" sz="2000" kern="0" dirty="0">
                <a:solidFill>
                  <a:srgbClr val="FFFF00"/>
                </a:solidFill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 = </a:t>
            </a:r>
            <a:r>
              <a:rPr lang="en-US" sz="2000" kern="0" dirty="0" err="1">
                <a:solidFill>
                  <a:srgbClr val="FFFF00"/>
                </a:solidFill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q.user_id</a:t>
            </a:r>
            <a:endParaRPr lang="en-US" sz="2000" kern="0" dirty="0">
              <a:solidFill>
                <a:srgbClr val="FFFF00"/>
              </a:solidFill>
              <a:latin typeface="Rockwell" panose="02060603020205020403" pitchFamily="18" charset="0"/>
              <a:ea typeface="Roboto Black"/>
              <a:cs typeface="Arial"/>
              <a:sym typeface="Roboto Black"/>
            </a:endParaRPr>
          </a:p>
          <a:p>
            <a:pPr lvl="0" defTabSz="1219170">
              <a:buClr>
                <a:srgbClr val="000000"/>
              </a:buClr>
              <a:buSzPts val="4800"/>
            </a:pPr>
            <a:r>
              <a:rPr lang="en-US" sz="2000" kern="0" dirty="0">
                <a:solidFill>
                  <a:srgbClr val="FFFF00"/>
                </a:solidFill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WHERE </a:t>
            </a:r>
            <a:r>
              <a:rPr lang="en-US" sz="2000" kern="0" dirty="0" err="1">
                <a:solidFill>
                  <a:srgbClr val="FFFF00"/>
                </a:solidFill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h.number_of_pairs</a:t>
            </a:r>
            <a:r>
              <a:rPr lang="en-US" sz="2000" kern="0" dirty="0">
                <a:solidFill>
                  <a:srgbClr val="FFFF00"/>
                </a:solidFill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 LIKE '%5%')</a:t>
            </a:r>
          </a:p>
          <a:p>
            <a:pPr lvl="0" defTabSz="1219170">
              <a:buClr>
                <a:srgbClr val="000000"/>
              </a:buClr>
              <a:buSzPts val="4800"/>
            </a:pPr>
            <a:endParaRPr lang="en-US" sz="2000" kern="0" dirty="0">
              <a:solidFill>
                <a:srgbClr val="FFFF00"/>
              </a:solidFill>
              <a:latin typeface="Rockwell" panose="02060603020205020403" pitchFamily="18" charset="0"/>
              <a:ea typeface="Roboto Black"/>
              <a:cs typeface="Arial"/>
              <a:sym typeface="Roboto Black"/>
            </a:endParaRPr>
          </a:p>
          <a:p>
            <a:pPr lvl="0" defTabSz="1219170">
              <a:buClr>
                <a:srgbClr val="000000"/>
              </a:buClr>
              <a:buSzPts val="4800"/>
            </a:pPr>
            <a:r>
              <a:rPr lang="en-US" sz="2000" kern="0" dirty="0">
                <a:solidFill>
                  <a:srgbClr val="FFFF00"/>
                </a:solidFill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SELECT COUNT(*) as 'browse',</a:t>
            </a:r>
          </a:p>
          <a:p>
            <a:pPr lvl="0" defTabSz="1219170">
              <a:buClr>
                <a:srgbClr val="000000"/>
              </a:buClr>
              <a:buSzPts val="4800"/>
            </a:pPr>
            <a:r>
              <a:rPr lang="en-US" sz="2000" kern="0" dirty="0">
                <a:solidFill>
                  <a:srgbClr val="FFFF00"/>
                </a:solidFill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	SUM(</a:t>
            </a:r>
            <a:r>
              <a:rPr lang="en-US" sz="2000" kern="0" dirty="0" err="1">
                <a:solidFill>
                  <a:srgbClr val="FFFF00"/>
                </a:solidFill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is_home_try_on</a:t>
            </a:r>
            <a:r>
              <a:rPr lang="en-US" sz="2000" kern="0" dirty="0">
                <a:solidFill>
                  <a:srgbClr val="FFFF00"/>
                </a:solidFill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) AS 'try5’,</a:t>
            </a:r>
          </a:p>
          <a:p>
            <a:pPr lvl="0" defTabSz="1219170">
              <a:buClr>
                <a:srgbClr val="000000"/>
              </a:buClr>
              <a:buSzPts val="4800"/>
            </a:pPr>
            <a:r>
              <a:rPr lang="en-US" sz="2000" kern="0" dirty="0">
                <a:solidFill>
                  <a:srgbClr val="FFFF00"/>
                </a:solidFill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 	SUM(</a:t>
            </a:r>
            <a:r>
              <a:rPr lang="en-US" sz="2000" kern="0" dirty="0" err="1">
                <a:solidFill>
                  <a:srgbClr val="FFFF00"/>
                </a:solidFill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is_purchase</a:t>
            </a:r>
            <a:r>
              <a:rPr lang="en-US" sz="2000" kern="0" dirty="0">
                <a:solidFill>
                  <a:srgbClr val="FFFF00"/>
                </a:solidFill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) AS 'bought5’,</a:t>
            </a:r>
          </a:p>
          <a:p>
            <a:pPr lvl="0" defTabSz="1219170">
              <a:buClr>
                <a:srgbClr val="000000"/>
              </a:buClr>
              <a:buSzPts val="4800"/>
            </a:pPr>
            <a:r>
              <a:rPr lang="en-US" sz="2000" kern="0" dirty="0">
                <a:solidFill>
                  <a:srgbClr val="FFFF00"/>
                </a:solidFill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 	1.0 * SUM(</a:t>
            </a:r>
            <a:r>
              <a:rPr lang="en-US" sz="2000" kern="0" dirty="0" err="1">
                <a:solidFill>
                  <a:srgbClr val="FFFF00"/>
                </a:solidFill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is_purchase</a:t>
            </a:r>
            <a:r>
              <a:rPr lang="en-US" sz="2000" kern="0" dirty="0">
                <a:solidFill>
                  <a:srgbClr val="FFFF00"/>
                </a:solidFill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) / SUM(</a:t>
            </a:r>
            <a:r>
              <a:rPr lang="en-US" sz="2000" kern="0" dirty="0" err="1">
                <a:solidFill>
                  <a:srgbClr val="FFFF00"/>
                </a:solidFill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is_home_try_on</a:t>
            </a:r>
            <a:r>
              <a:rPr lang="en-US" sz="2000" kern="0" dirty="0">
                <a:solidFill>
                  <a:srgbClr val="FFFF00"/>
                </a:solidFill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)  AS 'percent'</a:t>
            </a:r>
          </a:p>
          <a:p>
            <a:pPr lvl="0" defTabSz="1219170">
              <a:buClr>
                <a:srgbClr val="000000"/>
              </a:buClr>
              <a:buSzPts val="4800"/>
            </a:pPr>
            <a:r>
              <a:rPr lang="en-US" sz="2000" kern="0" dirty="0">
                <a:solidFill>
                  <a:srgbClr val="FFFF00"/>
                </a:solidFill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FROM funnels;</a:t>
            </a: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F76BF0E-0ACD-4664-BB94-28D3620399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876161"/>
              </p:ext>
            </p:extLst>
          </p:nvPr>
        </p:nvGraphicFramePr>
        <p:xfrm>
          <a:off x="5429250" y="4935769"/>
          <a:ext cx="6454140" cy="751968"/>
        </p:xfrm>
        <a:graphic>
          <a:graphicData uri="http://schemas.openxmlformats.org/drawingml/2006/table">
            <a:tbl>
              <a:tblPr/>
              <a:tblGrid>
                <a:gridCol w="1363980">
                  <a:extLst>
                    <a:ext uri="{9D8B030D-6E8A-4147-A177-3AD203B41FA5}">
                      <a16:colId xmlns:a16="http://schemas.microsoft.com/office/drawing/2014/main" val="2285784891"/>
                    </a:ext>
                  </a:extLst>
                </a:gridCol>
                <a:gridCol w="1287780">
                  <a:extLst>
                    <a:ext uri="{9D8B030D-6E8A-4147-A177-3AD203B41FA5}">
                      <a16:colId xmlns:a16="http://schemas.microsoft.com/office/drawing/2014/main" val="2370412915"/>
                    </a:ext>
                  </a:extLst>
                </a:gridCol>
                <a:gridCol w="1440180">
                  <a:extLst>
                    <a:ext uri="{9D8B030D-6E8A-4147-A177-3AD203B41FA5}">
                      <a16:colId xmlns:a16="http://schemas.microsoft.com/office/drawing/2014/main" val="799445277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32348418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292929"/>
                          </a:solidFill>
                          <a:effectLst/>
                        </a:rPr>
                        <a:t>browse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292929"/>
                          </a:solidFill>
                          <a:effectLst/>
                        </a:rPr>
                        <a:t>try5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292929"/>
                          </a:solidFill>
                          <a:effectLst/>
                        </a:rPr>
                        <a:t>bought5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292929"/>
                          </a:solidFill>
                          <a:effectLst/>
                        </a:rPr>
                        <a:t>percent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8249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371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371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294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0.792452830188679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6178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6110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137160" y="1"/>
            <a:ext cx="11902440" cy="677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143000" marR="0" lvl="0" indent="-114300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Tx/>
              <a:buAutoNum type="arabicPeriod"/>
              <a:tabLst/>
              <a:defRPr/>
            </a:pPr>
            <a:r>
              <a:rPr kumimoji="0" lang="en-US" sz="6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Quiz Funnel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6. Most Common Type Purchased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Rockwell" panose="02060603020205020403" pitchFamily="18" charset="0"/>
              <a:ea typeface="Roboto Black"/>
              <a:cs typeface="Arial"/>
              <a:sym typeface="Roboto Black"/>
            </a:endParaRPr>
          </a:p>
          <a:p>
            <a:pPr lvl="0" defTabSz="1219170">
              <a:buClr>
                <a:srgbClr val="000000"/>
              </a:buClr>
              <a:buSzPts val="4800"/>
            </a:pPr>
            <a:r>
              <a:rPr lang="en-US" sz="1867" kern="0" dirty="0">
                <a:solidFill>
                  <a:srgbClr val="FFFF00"/>
                </a:solidFill>
                <a:ea typeface="Arial"/>
                <a:cs typeface="Arial"/>
                <a:sym typeface="Arial"/>
              </a:rPr>
              <a:t>SELECT  </a:t>
            </a:r>
            <a:r>
              <a:rPr lang="en-US" sz="1867" kern="0" dirty="0" err="1">
                <a:solidFill>
                  <a:srgbClr val="FFFF00"/>
                </a:solidFill>
                <a:ea typeface="Arial"/>
                <a:cs typeface="Arial"/>
                <a:sym typeface="Arial"/>
              </a:rPr>
              <a:t>p.model_name</a:t>
            </a:r>
            <a:r>
              <a:rPr lang="en-US" sz="1867" kern="0" dirty="0">
                <a:solidFill>
                  <a:srgbClr val="FFFF00"/>
                </a:solidFill>
                <a:ea typeface="Arial"/>
                <a:cs typeface="Arial"/>
                <a:sym typeface="Arial"/>
              </a:rPr>
              <a:t> as 'Model',</a:t>
            </a:r>
          </a:p>
          <a:p>
            <a:pPr lvl="0" defTabSz="1219170">
              <a:buClr>
                <a:srgbClr val="000000"/>
              </a:buClr>
              <a:buSzPts val="4800"/>
            </a:pPr>
            <a:r>
              <a:rPr lang="en-US" sz="1867" kern="0" dirty="0">
                <a:solidFill>
                  <a:srgbClr val="FFFF00"/>
                </a:solidFill>
                <a:ea typeface="Arial"/>
                <a:cs typeface="Arial"/>
                <a:sym typeface="Arial"/>
              </a:rPr>
              <a:t>	COUNT(DISTINCT(</a:t>
            </a:r>
            <a:r>
              <a:rPr lang="en-US" sz="1867" kern="0" dirty="0" err="1">
                <a:solidFill>
                  <a:srgbClr val="FFFF00"/>
                </a:solidFill>
                <a:ea typeface="Arial"/>
                <a:cs typeface="Arial"/>
                <a:sym typeface="Arial"/>
              </a:rPr>
              <a:t>p.user_id</a:t>
            </a:r>
            <a:r>
              <a:rPr lang="en-US" sz="1867" kern="0" dirty="0">
                <a:solidFill>
                  <a:srgbClr val="FFFF00"/>
                </a:solidFill>
                <a:ea typeface="Arial"/>
                <a:cs typeface="Arial"/>
                <a:sym typeface="Arial"/>
              </a:rPr>
              <a:t>)) as 'Count'</a:t>
            </a:r>
          </a:p>
          <a:p>
            <a:pPr lvl="0" defTabSz="1219170">
              <a:buClr>
                <a:srgbClr val="000000"/>
              </a:buClr>
              <a:buSzPts val="4800"/>
            </a:pPr>
            <a:r>
              <a:rPr lang="en-US" sz="1867" kern="0" dirty="0">
                <a:solidFill>
                  <a:srgbClr val="FFFF00"/>
                </a:solidFill>
                <a:ea typeface="Arial"/>
                <a:cs typeface="Arial"/>
                <a:sym typeface="Arial"/>
              </a:rPr>
              <a:t>FROM purchase p</a:t>
            </a:r>
          </a:p>
          <a:p>
            <a:pPr lvl="0" defTabSz="1219170">
              <a:buClr>
                <a:srgbClr val="000000"/>
              </a:buClr>
              <a:buSzPts val="4800"/>
            </a:pPr>
            <a:r>
              <a:rPr lang="en-US" sz="1867" kern="0" dirty="0">
                <a:solidFill>
                  <a:srgbClr val="FFFF00"/>
                </a:solidFill>
                <a:ea typeface="Arial"/>
                <a:cs typeface="Arial"/>
                <a:sym typeface="Arial"/>
              </a:rPr>
              <a:t>GROUP BY </a:t>
            </a:r>
            <a:r>
              <a:rPr lang="en-US" sz="1867" kern="0" dirty="0" err="1">
                <a:solidFill>
                  <a:srgbClr val="FFFF00"/>
                </a:solidFill>
                <a:ea typeface="Arial"/>
                <a:cs typeface="Arial"/>
                <a:sym typeface="Arial"/>
              </a:rPr>
              <a:t>p.model_name</a:t>
            </a:r>
            <a:endParaRPr lang="en-US" sz="1867" kern="0" dirty="0">
              <a:solidFill>
                <a:srgbClr val="FFFF00"/>
              </a:solidFill>
              <a:ea typeface="Arial"/>
              <a:cs typeface="Arial"/>
              <a:sym typeface="Arial"/>
            </a:endParaRPr>
          </a:p>
          <a:p>
            <a:pPr lvl="0" defTabSz="1219170">
              <a:buClr>
                <a:srgbClr val="000000"/>
              </a:buClr>
              <a:buSzPts val="4800"/>
            </a:pPr>
            <a:r>
              <a:rPr lang="en-US" sz="1867" kern="0" dirty="0">
                <a:solidFill>
                  <a:srgbClr val="FFFF00"/>
                </a:solidFill>
                <a:ea typeface="Arial"/>
                <a:cs typeface="Arial"/>
                <a:sym typeface="Arial"/>
              </a:rPr>
              <a:t>ORDER BY Count DESC;</a:t>
            </a:r>
            <a:endParaRPr kumimoji="0" lang="en-US" sz="1867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lvl="0" defTabSz="1219170">
              <a:buClr>
                <a:srgbClr val="000000"/>
              </a:buClr>
              <a:buSzPts val="4800"/>
            </a:pPr>
            <a:endParaRPr lang="en-US" sz="1867" kern="0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defTabSz="1219170">
              <a:buClr>
                <a:srgbClr val="000000"/>
              </a:buClr>
              <a:buSzPts val="4800"/>
            </a:pPr>
            <a:endParaRPr kumimoji="0" lang="en-US" sz="1867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lvl="0" defTabSz="1219170">
              <a:buClr>
                <a:srgbClr val="000000"/>
              </a:buClr>
              <a:buSzPts val="4800"/>
            </a:pPr>
            <a:endParaRPr lang="en-US" sz="1867" kern="0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defTabSz="1219170">
              <a:buClr>
                <a:srgbClr val="000000"/>
              </a:buClr>
              <a:buSzPts val="4800"/>
            </a:pPr>
            <a:endParaRPr kumimoji="0" lang="en-US" sz="1867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lvl="0" defTabSz="1219170">
              <a:buClr>
                <a:srgbClr val="000000"/>
              </a:buClr>
              <a:buSzPts val="4800"/>
            </a:pPr>
            <a:endParaRPr lang="en-US" sz="1867" kern="0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defTabSz="1219170">
              <a:buClr>
                <a:srgbClr val="000000"/>
              </a:buClr>
              <a:buSzPts val="4800"/>
            </a:pPr>
            <a:endParaRPr kumimoji="0" lang="en-US" sz="1867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lvl="0" defTabSz="1219170">
              <a:buClr>
                <a:srgbClr val="000000"/>
              </a:buClr>
              <a:buSzPts val="4800"/>
            </a:pPr>
            <a:endParaRPr lang="en-US" sz="1867" kern="0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defTabSz="1219170">
              <a:buClr>
                <a:srgbClr val="000000"/>
              </a:buClr>
              <a:buSzPts val="4800"/>
            </a:pPr>
            <a:endParaRPr kumimoji="0" lang="en-US" sz="1867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lvl="0" defTabSz="1219170">
              <a:buClr>
                <a:srgbClr val="000000"/>
              </a:buClr>
              <a:buSzPts val="4800"/>
            </a:pPr>
            <a:endParaRPr lang="en-US" sz="1867" kern="0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defTabSz="1219170">
              <a:buClr>
                <a:srgbClr val="000000"/>
              </a:buClr>
              <a:buSzPts val="4800"/>
            </a:pPr>
            <a:endParaRPr kumimoji="0" lang="en-US" sz="1867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lvl="0" defTabSz="1219170">
              <a:buClr>
                <a:srgbClr val="000000"/>
              </a:buClr>
              <a:buSzPts val="4800"/>
            </a:pPr>
            <a:endParaRPr lang="en-US" sz="1867" kern="0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defTabSz="1219170">
              <a:buClr>
                <a:srgbClr val="000000"/>
              </a:buClr>
              <a:buSzPts val="4800"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C93E81D-A8C3-46AE-B4F1-7E51807F98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740762"/>
              </p:ext>
            </p:extLst>
          </p:nvPr>
        </p:nvGraphicFramePr>
        <p:xfrm>
          <a:off x="4377690" y="3131966"/>
          <a:ext cx="6027420" cy="2631888"/>
        </p:xfrm>
        <a:graphic>
          <a:graphicData uri="http://schemas.openxmlformats.org/drawingml/2006/table">
            <a:tbl>
              <a:tblPr/>
              <a:tblGrid>
                <a:gridCol w="3352800">
                  <a:extLst>
                    <a:ext uri="{9D8B030D-6E8A-4147-A177-3AD203B41FA5}">
                      <a16:colId xmlns:a16="http://schemas.microsoft.com/office/drawing/2014/main" val="116231032"/>
                    </a:ext>
                  </a:extLst>
                </a:gridCol>
                <a:gridCol w="2674620">
                  <a:extLst>
                    <a:ext uri="{9D8B030D-6E8A-4147-A177-3AD203B41FA5}">
                      <a16:colId xmlns:a16="http://schemas.microsoft.com/office/drawing/2014/main" val="10776034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292929"/>
                          </a:solidFill>
                          <a:effectLst/>
                        </a:rPr>
                        <a:t>Model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292929"/>
                          </a:solidFill>
                          <a:effectLst/>
                        </a:rPr>
                        <a:t>Count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986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Eugene Narrow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116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600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Dawes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107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0917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Brady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95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4165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Lucy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86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8362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Olive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50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1075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Monocle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41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35576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4007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137160" y="1"/>
            <a:ext cx="11902440" cy="677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0" lvl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tabLst/>
              <a:defRPr/>
            </a:pPr>
            <a:r>
              <a:rPr kumimoji="0" lang="en-US" sz="6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Quiz Funnel</a:t>
            </a:r>
          </a:p>
          <a:p>
            <a:pPr marR="0" lvl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Roboto Black"/>
              <a:ea typeface="Roboto Black"/>
              <a:cs typeface="Roboto Black"/>
              <a:sym typeface="Roboto Black"/>
            </a:endParaRPr>
          </a:p>
          <a:p>
            <a:pPr marR="0" lvl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tabLst/>
              <a:defRPr/>
            </a:pPr>
            <a:endParaRPr lang="en-US" sz="2400" kern="0" dirty="0">
              <a:solidFill>
                <a:srgbClr val="FFFF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R="0" lvl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I found this course challenging because I have to change my mindset on how to establish the variables to calculate the desired values. I typically code in Visual Basic so I had some trouble thinking in SQL. </a:t>
            </a:r>
            <a:r>
              <a:rPr lang="en-US" sz="2400" kern="0" dirty="0">
                <a:solidFill>
                  <a:srgbClr val="FFFF00"/>
                </a:solidFill>
                <a:latin typeface="Roboto Black"/>
                <a:ea typeface="Roboto Black"/>
                <a:cs typeface="Roboto Black"/>
                <a:sym typeface="Roboto Black"/>
              </a:rPr>
              <a:t>The required information for the Report is somewhat vague, so I hope what I have provided will be enough to show that I have the basics of SQL and with practice I will only get better.</a:t>
            </a:r>
          </a:p>
          <a:p>
            <a:pPr marR="0" lvl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Roboto Black"/>
              <a:ea typeface="Roboto Black"/>
              <a:cs typeface="Roboto Black"/>
              <a:sym typeface="Roboto Black"/>
            </a:endParaRPr>
          </a:p>
          <a:p>
            <a:pPr marR="0" lvl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tabLst/>
              <a:defRPr/>
            </a:pPr>
            <a:r>
              <a:rPr lang="en-US" sz="2400" kern="0" dirty="0">
                <a:solidFill>
                  <a:srgbClr val="FFFF00"/>
                </a:solidFill>
                <a:latin typeface="Roboto Black"/>
                <a:ea typeface="Roboto Black"/>
                <a:cs typeface="Roboto Black"/>
                <a:sym typeface="Roboto Black"/>
              </a:rPr>
              <a:t>Robert Hozeska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Roboto Black"/>
              <a:ea typeface="Roboto Black"/>
              <a:cs typeface="Roboto Black"/>
              <a:sym typeface="Roboto Black"/>
            </a:endParaRPr>
          </a:p>
          <a:p>
            <a:pPr lvl="0" defTabSz="1219170">
              <a:buClr>
                <a:srgbClr val="000000"/>
              </a:buClr>
              <a:buSzPts val="4800"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3954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1004000" y="601579"/>
            <a:ext cx="10184000" cy="311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143000" indent="-1143000" algn="ctr" defTabSz="1219170">
              <a:buClr>
                <a:srgbClr val="000000"/>
              </a:buClr>
              <a:buSzPts val="4800"/>
              <a:buAutoNum type="arabicPeriod"/>
            </a:pPr>
            <a:r>
              <a:rPr lang="en-US" sz="6400" kern="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Quiz Funnel</a:t>
            </a:r>
          </a:p>
          <a:p>
            <a:pPr algn="ctr" defTabSz="1219170">
              <a:buClr>
                <a:srgbClr val="000000"/>
              </a:buClr>
              <a:buSzPts val="4800"/>
            </a:pPr>
            <a:r>
              <a:rPr lang="en-US" sz="2800" dirty="0">
                <a:solidFill>
                  <a:srgbClr val="FFFF00"/>
                </a:solidFill>
                <a:latin typeface="Rockwell" panose="02060603020205020403" pitchFamily="18" charset="0"/>
              </a:rPr>
              <a:t>1. What columns does the table have?</a:t>
            </a:r>
            <a:endParaRPr lang="en-US" sz="2800" kern="0" dirty="0">
              <a:solidFill>
                <a:srgbClr val="FFFF00"/>
              </a:solidFill>
              <a:latin typeface="Rockwell" panose="02060603020205020403" pitchFamily="18" charset="0"/>
              <a:ea typeface="Roboto Black"/>
              <a:cs typeface="Roboto Black"/>
              <a:sym typeface="Roboto Black"/>
            </a:endParaRPr>
          </a:p>
          <a:p>
            <a:pPr algn="ctr" defTabSz="1219170">
              <a:buClr>
                <a:srgbClr val="000000"/>
              </a:buClr>
              <a:buSzPts val="4800"/>
            </a:pPr>
            <a:r>
              <a:rPr lang="en-US" sz="2800" kern="0" dirty="0">
                <a:solidFill>
                  <a:schemeClr val="bg1"/>
                </a:solidFill>
                <a:latin typeface="Rockwell" panose="02060603020205020403" pitchFamily="18" charset="0"/>
                <a:ea typeface="Arial"/>
                <a:cs typeface="Arial"/>
                <a:sym typeface="Arial"/>
              </a:rPr>
              <a:t>Survey has three columns, question, </a:t>
            </a:r>
            <a:r>
              <a:rPr lang="en-US" sz="2800" kern="0" dirty="0" err="1">
                <a:solidFill>
                  <a:schemeClr val="bg1"/>
                </a:solidFill>
                <a:latin typeface="Rockwell" panose="02060603020205020403" pitchFamily="18" charset="0"/>
                <a:ea typeface="Arial"/>
                <a:cs typeface="Arial"/>
                <a:sym typeface="Arial"/>
              </a:rPr>
              <a:t>user_id</a:t>
            </a:r>
            <a:r>
              <a:rPr lang="en-US" sz="2800" kern="0" dirty="0">
                <a:solidFill>
                  <a:schemeClr val="bg1"/>
                </a:solidFill>
                <a:latin typeface="Rockwell" panose="02060603020205020403" pitchFamily="18" charset="0"/>
                <a:ea typeface="Arial"/>
                <a:cs typeface="Arial"/>
                <a:sym typeface="Arial"/>
              </a:rPr>
              <a:t> and response</a:t>
            </a:r>
            <a:endParaRPr sz="2800" kern="0" dirty="0">
              <a:solidFill>
                <a:schemeClr val="bg1"/>
              </a:solidFill>
              <a:latin typeface="Rockwell" panose="02060603020205020403" pitchFamily="18" charset="0"/>
              <a:ea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F99693-7DC7-4C44-9297-A2DA88E63914}"/>
              </a:ext>
            </a:extLst>
          </p:cNvPr>
          <p:cNvSpPr/>
          <p:nvPr/>
        </p:nvSpPr>
        <p:spPr>
          <a:xfrm>
            <a:off x="4233255" y="3945374"/>
            <a:ext cx="3237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B3CCFF"/>
                </a:solidFill>
                <a:effectLst/>
                <a:latin typeface="Monaco"/>
              </a:rPr>
              <a:t>SELECT</a:t>
            </a:r>
            <a:r>
              <a:rPr lang="en-US" b="0" i="0" dirty="0">
                <a:solidFill>
                  <a:srgbClr val="FFFFFF"/>
                </a:solidFill>
                <a:effectLst/>
                <a:latin typeface="Monaco"/>
              </a:rPr>
              <a:t> * </a:t>
            </a:r>
            <a:r>
              <a:rPr lang="en-US" b="0" i="0" dirty="0">
                <a:solidFill>
                  <a:srgbClr val="B3CCFF"/>
                </a:solidFill>
                <a:effectLst/>
                <a:latin typeface="Monaco"/>
              </a:rPr>
              <a:t>FROM</a:t>
            </a:r>
            <a:r>
              <a:rPr lang="en-US" b="0" i="0" dirty="0">
                <a:solidFill>
                  <a:srgbClr val="FFFFFF"/>
                </a:solidFill>
                <a:effectLst/>
                <a:latin typeface="Monaco"/>
              </a:rPr>
              <a:t> survey </a:t>
            </a:r>
            <a:r>
              <a:rPr lang="en-US" b="0" i="0" dirty="0">
                <a:solidFill>
                  <a:srgbClr val="B3CCFF"/>
                </a:solidFill>
                <a:effectLst/>
                <a:latin typeface="Monaco"/>
              </a:rPr>
              <a:t>LIMIT</a:t>
            </a:r>
            <a:r>
              <a:rPr lang="en-US" b="0" i="0" dirty="0">
                <a:solidFill>
                  <a:srgbClr val="FFFFFF"/>
                </a:solidFill>
                <a:effectLst/>
                <a:latin typeface="Monaco"/>
              </a:rPr>
              <a:t> </a:t>
            </a:r>
            <a:r>
              <a:rPr lang="en-US" b="0" i="0" dirty="0">
                <a:solidFill>
                  <a:srgbClr val="FF8973"/>
                </a:solidFill>
                <a:effectLst/>
                <a:latin typeface="Monaco"/>
              </a:rPr>
              <a:t>10</a:t>
            </a:r>
            <a:r>
              <a:rPr lang="en-US" b="0" i="0" dirty="0">
                <a:solidFill>
                  <a:srgbClr val="FFFFFF"/>
                </a:solidFill>
                <a:effectLst/>
                <a:latin typeface="Monaco"/>
              </a:rPr>
              <a:t>;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1004000" y="217993"/>
            <a:ext cx="10184000" cy="194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143000" marR="0" lvl="0" indent="-114300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Tx/>
              <a:buAutoNum type="arabicPeriod"/>
              <a:tabLst/>
              <a:defRPr/>
            </a:pPr>
            <a:r>
              <a:rPr kumimoji="0" lang="en-US" sz="6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Quiz Funnel</a:t>
            </a:r>
          </a:p>
          <a:p>
            <a:pPr lvl="0" algn="ctr" defTabSz="1219170">
              <a:buClr>
                <a:srgbClr val="000000"/>
              </a:buClr>
              <a:buSzPts val="4800"/>
            </a:pPr>
            <a:r>
              <a:rPr lang="en-US" sz="2800" i="1" dirty="0">
                <a:solidFill>
                  <a:srgbClr val="FFFF00"/>
                </a:solidFill>
                <a:latin typeface="Rockwell" panose="02060603020205020403" pitchFamily="18" charset="0"/>
              </a:rPr>
              <a:t>2. What is the number of responses for each question?</a:t>
            </a:r>
          </a:p>
          <a:p>
            <a:pPr lvl="0" algn="ctr" defTabSz="1219170">
              <a:buClr>
                <a:srgbClr val="000000"/>
              </a:buClr>
              <a:buSzPts val="4800"/>
            </a:pP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" panose="02060603020205020403" pitchFamily="18" charset="0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38CC729-92CA-4883-9CD0-716A1EE12C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519736"/>
              </p:ext>
            </p:extLst>
          </p:nvPr>
        </p:nvGraphicFramePr>
        <p:xfrm>
          <a:off x="2712720" y="3429000"/>
          <a:ext cx="6522720" cy="2540447"/>
        </p:xfrm>
        <a:graphic>
          <a:graphicData uri="http://schemas.openxmlformats.org/drawingml/2006/table">
            <a:tbl>
              <a:tblPr/>
              <a:tblGrid>
                <a:gridCol w="3764280">
                  <a:extLst>
                    <a:ext uri="{9D8B030D-6E8A-4147-A177-3AD203B41FA5}">
                      <a16:colId xmlns:a16="http://schemas.microsoft.com/office/drawing/2014/main" val="103153950"/>
                    </a:ext>
                  </a:extLst>
                </a:gridCol>
                <a:gridCol w="2758440">
                  <a:extLst>
                    <a:ext uri="{9D8B030D-6E8A-4147-A177-3AD203B41FA5}">
                      <a16:colId xmlns:a16="http://schemas.microsoft.com/office/drawing/2014/main" val="3986422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292929"/>
                          </a:solidFill>
                          <a:effectLst/>
                        </a:rPr>
                        <a:t>question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92929"/>
                          </a:solidFill>
                          <a:effectLst/>
                        </a:rPr>
                        <a:t>COUNT(DISTINCT </a:t>
                      </a:r>
                      <a:r>
                        <a:rPr lang="en-US" dirty="0" err="1">
                          <a:solidFill>
                            <a:srgbClr val="292929"/>
                          </a:solidFill>
                          <a:effectLst/>
                        </a:rPr>
                        <a:t>user_id</a:t>
                      </a:r>
                      <a:r>
                        <a:rPr lang="en-US" dirty="0">
                          <a:solidFill>
                            <a:srgbClr val="292929"/>
                          </a:solidFill>
                          <a:effectLst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866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1. What are you looking for?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500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062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2. What's your fit?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475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8497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3. Which shapes do you like?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380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0806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4. Which colors do you like?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361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4904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5. When was your last eye exam?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270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143202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7CB0479B-D46B-416A-A4C0-7BE80757BEFC}"/>
              </a:ext>
            </a:extLst>
          </p:cNvPr>
          <p:cNvSpPr/>
          <p:nvPr/>
        </p:nvSpPr>
        <p:spPr>
          <a:xfrm>
            <a:off x="2926080" y="2343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dirty="0">
                <a:solidFill>
                  <a:srgbClr val="B3CCFF"/>
                </a:solidFill>
                <a:effectLst/>
                <a:latin typeface="Monaco"/>
              </a:rPr>
              <a:t>SELECT</a:t>
            </a:r>
            <a:r>
              <a:rPr lang="en-US" b="0" i="0" dirty="0">
                <a:solidFill>
                  <a:srgbClr val="FFFFFF"/>
                </a:solidFill>
                <a:effectLst/>
                <a:latin typeface="Monaco"/>
              </a:rPr>
              <a:t> question, </a:t>
            </a:r>
            <a:r>
              <a:rPr lang="en-US" b="0" i="0" dirty="0">
                <a:solidFill>
                  <a:srgbClr val="B3CCFF"/>
                </a:solidFill>
                <a:effectLst/>
                <a:latin typeface="Monaco"/>
              </a:rPr>
              <a:t>COUNT</a:t>
            </a:r>
            <a:r>
              <a:rPr lang="en-US" b="0" i="0" dirty="0">
                <a:solidFill>
                  <a:srgbClr val="E85D7F"/>
                </a:solidFill>
                <a:effectLst/>
                <a:latin typeface="Monaco"/>
              </a:rPr>
              <a:t>(</a:t>
            </a:r>
            <a:r>
              <a:rPr lang="en-US" b="0" i="0" dirty="0">
                <a:solidFill>
                  <a:srgbClr val="B3CCFF"/>
                </a:solidFill>
                <a:effectLst/>
                <a:latin typeface="Monaco"/>
              </a:rPr>
              <a:t>DISTINCT</a:t>
            </a:r>
            <a:r>
              <a:rPr lang="en-US" b="0" i="0" dirty="0">
                <a:solidFill>
                  <a:srgbClr val="FFFFFF"/>
                </a:solidFill>
                <a:effectLst/>
                <a:latin typeface="Monaco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Monaco"/>
              </a:rPr>
              <a:t>user_id</a:t>
            </a:r>
            <a:r>
              <a:rPr lang="en-US" b="0" i="0" dirty="0">
                <a:solidFill>
                  <a:srgbClr val="E85D7F"/>
                </a:solidFill>
                <a:effectLst/>
                <a:latin typeface="Monaco"/>
              </a:rPr>
              <a:t>)</a:t>
            </a:r>
            <a:r>
              <a:rPr lang="en-US" b="0" i="0" dirty="0">
                <a:solidFill>
                  <a:srgbClr val="FFFFFF"/>
                </a:solidFill>
                <a:effectLst/>
                <a:latin typeface="Monaco"/>
              </a:rPr>
              <a:t> </a:t>
            </a:r>
            <a:r>
              <a:rPr lang="en-US" b="0" i="0" dirty="0">
                <a:solidFill>
                  <a:srgbClr val="B3CCFF"/>
                </a:solidFill>
                <a:effectLst/>
                <a:latin typeface="Monaco"/>
              </a:rPr>
              <a:t>FROM</a:t>
            </a:r>
            <a:r>
              <a:rPr lang="en-US" b="0" i="0" dirty="0">
                <a:solidFill>
                  <a:srgbClr val="FFFFFF"/>
                </a:solidFill>
                <a:effectLst/>
                <a:latin typeface="Monaco"/>
              </a:rPr>
              <a:t> survey </a:t>
            </a:r>
            <a:r>
              <a:rPr lang="en-US" b="0" i="0" dirty="0">
                <a:solidFill>
                  <a:srgbClr val="B3CCFF"/>
                </a:solidFill>
                <a:effectLst/>
                <a:latin typeface="Monaco"/>
              </a:rPr>
              <a:t>GROUP</a:t>
            </a:r>
            <a:r>
              <a:rPr lang="en-US" b="0" i="0" dirty="0">
                <a:solidFill>
                  <a:srgbClr val="FFFFFF"/>
                </a:solidFill>
                <a:effectLst/>
                <a:latin typeface="Monaco"/>
              </a:rPr>
              <a:t> </a:t>
            </a:r>
            <a:r>
              <a:rPr lang="en-US" b="0" i="0" dirty="0">
                <a:solidFill>
                  <a:srgbClr val="B3CCFF"/>
                </a:solidFill>
                <a:effectLst/>
                <a:latin typeface="Monaco"/>
              </a:rPr>
              <a:t>BY</a:t>
            </a:r>
            <a:r>
              <a:rPr lang="en-US" b="0" i="0" dirty="0">
                <a:solidFill>
                  <a:srgbClr val="FFFFFF"/>
                </a:solidFill>
                <a:effectLst/>
                <a:latin typeface="Monaco"/>
              </a:rPr>
              <a:t> </a:t>
            </a:r>
            <a:r>
              <a:rPr lang="en-US" b="0" i="0" dirty="0">
                <a:solidFill>
                  <a:srgbClr val="FF8973"/>
                </a:solidFill>
                <a:effectLst/>
                <a:latin typeface="Monaco"/>
              </a:rPr>
              <a:t>1</a:t>
            </a:r>
            <a:r>
              <a:rPr lang="en-US" b="0" i="0" dirty="0">
                <a:solidFill>
                  <a:srgbClr val="FFFFFF"/>
                </a:solidFill>
                <a:effectLst/>
                <a:latin typeface="Monaco"/>
              </a:rPr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505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1004000" y="228600"/>
            <a:ext cx="10184000" cy="6263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143000" marR="0" lvl="0" indent="-114300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Tx/>
              <a:buAutoNum type="arabicPeriod"/>
              <a:tabLst/>
              <a:defRPr/>
            </a:pPr>
            <a:r>
              <a:rPr kumimoji="0" lang="en-US" sz="6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Quiz Funnel</a:t>
            </a:r>
          </a:p>
          <a:p>
            <a:r>
              <a:rPr lang="en-US" sz="2800" i="1" dirty="0">
                <a:solidFill>
                  <a:srgbClr val="FFFF00"/>
                </a:solidFill>
                <a:latin typeface="Rockwell" panose="02060603020205020403" pitchFamily="18" charset="0"/>
              </a:rPr>
              <a:t>3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+mn-ea"/>
                <a:cs typeface="+mn-cs"/>
              </a:rPr>
              <a:t>. </a:t>
            </a:r>
            <a:r>
              <a:rPr lang="en-US" sz="2800" i="1" dirty="0">
                <a:solidFill>
                  <a:srgbClr val="FFFF00"/>
                </a:solidFill>
                <a:latin typeface="Rockwell" panose="02060603020205020403" pitchFamily="18" charset="0"/>
              </a:rPr>
              <a:t>Which question(s) of the quiz have a lower completion rates?</a:t>
            </a:r>
          </a:p>
          <a:p>
            <a:endParaRPr lang="en-US" sz="2800" i="1" dirty="0">
              <a:solidFill>
                <a:srgbClr val="FFFF00"/>
              </a:solidFill>
              <a:latin typeface="Rockwell" panose="02060603020205020403" pitchFamily="18" charset="0"/>
            </a:endParaRPr>
          </a:p>
          <a:p>
            <a:endParaRPr lang="en-US" sz="2800" i="1" dirty="0">
              <a:solidFill>
                <a:srgbClr val="FFFF00"/>
              </a:solidFill>
              <a:latin typeface="Rockwell" panose="02060603020205020403" pitchFamily="18" charset="0"/>
            </a:endParaRPr>
          </a:p>
          <a:p>
            <a:endParaRPr lang="en-US" sz="2800" i="1" dirty="0">
              <a:solidFill>
                <a:srgbClr val="FFFF00"/>
              </a:solidFill>
              <a:latin typeface="Rockwell" panose="02060603020205020403" pitchFamily="18" charset="0"/>
            </a:endParaRPr>
          </a:p>
          <a:p>
            <a:endParaRPr lang="en-US" sz="2800" dirty="0">
              <a:solidFill>
                <a:srgbClr val="FFFF00"/>
              </a:solidFill>
              <a:latin typeface="Rockwell" panose="02060603020205020403" pitchFamily="18" charset="0"/>
            </a:endParaRPr>
          </a:p>
          <a:p>
            <a:r>
              <a:rPr lang="en-US" sz="2800" i="1" dirty="0">
                <a:solidFill>
                  <a:srgbClr val="FFFF00"/>
                </a:solidFill>
                <a:latin typeface="Rockwell" panose="02060603020205020403" pitchFamily="18" charset="0"/>
              </a:rPr>
              <a:t>What do you think is the reason?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 panose="02060603020205020403" pitchFamily="18" charset="0"/>
                <a:ea typeface="Arial"/>
                <a:cs typeface="Arial"/>
                <a:sym typeface="Arial"/>
              </a:rPr>
              <a:t>Q3 is subjective and Q5 will effect the cost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 panose="02060603020205020403" pitchFamily="18" charset="0"/>
              <a:ea typeface="Arial"/>
              <a:cs typeface="Arial"/>
              <a:sym typeface="Arial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6C2DEB0-5BFC-4B4E-8DD2-BF4A409A86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315427"/>
              </p:ext>
            </p:extLst>
          </p:nvPr>
        </p:nvGraphicFramePr>
        <p:xfrm>
          <a:off x="3398520" y="2926080"/>
          <a:ext cx="3721100" cy="1295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94296">
                  <a:extLst>
                    <a:ext uri="{9D8B030D-6E8A-4147-A177-3AD203B41FA5}">
                      <a16:colId xmlns:a16="http://schemas.microsoft.com/office/drawing/2014/main" val="3736463225"/>
                    </a:ext>
                  </a:extLst>
                </a:gridCol>
                <a:gridCol w="2426804">
                  <a:extLst>
                    <a:ext uri="{9D8B030D-6E8A-4147-A177-3AD203B41FA5}">
                      <a16:colId xmlns:a16="http://schemas.microsoft.com/office/drawing/2014/main" val="4075050389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Question Number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Percent Completing this Question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196411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1014353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2807257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057549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4319259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75%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88791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0812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152400" y="297180"/>
            <a:ext cx="11795760" cy="6263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143000" indent="-1143000" algn="ctr" defTabSz="1219170">
              <a:buClr>
                <a:srgbClr val="000000"/>
              </a:buClr>
              <a:buSzPts val="4800"/>
              <a:buAutoNum type="arabicPeriod"/>
            </a:pPr>
            <a:r>
              <a:rPr lang="en-US" sz="6400" kern="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Quiz Funnel</a:t>
            </a:r>
          </a:p>
          <a:p>
            <a:pPr algn="ctr" defTabSz="1219170">
              <a:buClr>
                <a:srgbClr val="000000"/>
              </a:buClr>
              <a:buSzPts val="4800"/>
            </a:pPr>
            <a:r>
              <a:rPr lang="en-US" sz="2000" b="0" i="0" dirty="0">
                <a:solidFill>
                  <a:srgbClr val="B3CCFF"/>
                </a:solidFill>
                <a:effectLst/>
                <a:latin typeface="Monaco"/>
              </a:rPr>
              <a:t>SELECT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Monaco"/>
              </a:rPr>
              <a:t> * </a:t>
            </a:r>
            <a:r>
              <a:rPr lang="en-US" sz="2000" b="0" i="0" dirty="0">
                <a:solidFill>
                  <a:srgbClr val="B3CCFF"/>
                </a:solidFill>
                <a:effectLst/>
                <a:latin typeface="Monaco"/>
              </a:rPr>
              <a:t>FROM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Monaco"/>
              </a:rPr>
              <a:t> quiz </a:t>
            </a:r>
            <a:r>
              <a:rPr lang="en-US" sz="2000" b="0" i="0" dirty="0">
                <a:solidFill>
                  <a:srgbClr val="B3CCFF"/>
                </a:solidFill>
                <a:effectLst/>
                <a:latin typeface="Monaco"/>
              </a:rPr>
              <a:t>LIMIT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Monaco"/>
              </a:rPr>
              <a:t> </a:t>
            </a:r>
            <a:r>
              <a:rPr lang="en-US" sz="2000" b="0" i="0" dirty="0">
                <a:solidFill>
                  <a:srgbClr val="FF8973"/>
                </a:solidFill>
                <a:effectLst/>
                <a:latin typeface="Monaco"/>
              </a:rPr>
              <a:t>5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Monaco"/>
              </a:rPr>
              <a:t>; </a:t>
            </a:r>
          </a:p>
          <a:p>
            <a:pPr algn="ctr" defTabSz="1219170">
              <a:buClr>
                <a:srgbClr val="000000"/>
              </a:buClr>
              <a:buSzPts val="4800"/>
            </a:pPr>
            <a:r>
              <a:rPr lang="en-US" sz="2000" b="0" i="0" dirty="0">
                <a:solidFill>
                  <a:srgbClr val="B3CCFF"/>
                </a:solidFill>
                <a:effectLst/>
                <a:latin typeface="Monaco"/>
              </a:rPr>
              <a:t>SELECT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Monaco"/>
              </a:rPr>
              <a:t> * </a:t>
            </a:r>
            <a:r>
              <a:rPr lang="en-US" sz="2000" b="0" i="0" dirty="0">
                <a:solidFill>
                  <a:srgbClr val="B3CCFF"/>
                </a:solidFill>
                <a:effectLst/>
                <a:latin typeface="Monaco"/>
              </a:rPr>
              <a:t>FROM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Monaco"/>
              </a:rPr>
              <a:t> </a:t>
            </a:r>
            <a:r>
              <a:rPr lang="en-US" sz="2000" b="0" i="0" dirty="0" err="1">
                <a:solidFill>
                  <a:srgbClr val="FFFFFF"/>
                </a:solidFill>
                <a:effectLst/>
                <a:latin typeface="Monaco"/>
              </a:rPr>
              <a:t>home_try_on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Monaco"/>
              </a:rPr>
              <a:t> </a:t>
            </a:r>
            <a:r>
              <a:rPr lang="en-US" sz="2000" b="0" i="0" dirty="0">
                <a:solidFill>
                  <a:srgbClr val="B3CCFF"/>
                </a:solidFill>
                <a:effectLst/>
                <a:latin typeface="Monaco"/>
              </a:rPr>
              <a:t>LIMIT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Monaco"/>
              </a:rPr>
              <a:t> </a:t>
            </a:r>
            <a:r>
              <a:rPr lang="en-US" sz="2000" b="0" i="0" dirty="0">
                <a:solidFill>
                  <a:srgbClr val="FF8973"/>
                </a:solidFill>
                <a:effectLst/>
                <a:latin typeface="Monaco"/>
              </a:rPr>
              <a:t>5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Monaco"/>
              </a:rPr>
              <a:t>; </a:t>
            </a:r>
          </a:p>
          <a:p>
            <a:pPr algn="ctr" defTabSz="1219170">
              <a:buClr>
                <a:srgbClr val="000000"/>
              </a:buClr>
              <a:buSzPts val="4800"/>
            </a:pPr>
            <a:r>
              <a:rPr lang="en-US" sz="2000" b="0" i="0" dirty="0">
                <a:solidFill>
                  <a:srgbClr val="B3CCFF"/>
                </a:solidFill>
                <a:effectLst/>
                <a:latin typeface="Monaco"/>
              </a:rPr>
              <a:t>SELECT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Monaco"/>
              </a:rPr>
              <a:t> * </a:t>
            </a:r>
            <a:r>
              <a:rPr lang="en-US" sz="2000" b="0" i="0" dirty="0">
                <a:solidFill>
                  <a:srgbClr val="B3CCFF"/>
                </a:solidFill>
                <a:effectLst/>
                <a:latin typeface="Monaco"/>
              </a:rPr>
              <a:t>FROM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Monaco"/>
              </a:rPr>
              <a:t> purchase </a:t>
            </a:r>
            <a:r>
              <a:rPr lang="en-US" sz="2000" b="0" i="0" dirty="0">
                <a:solidFill>
                  <a:srgbClr val="B3CCFF"/>
                </a:solidFill>
                <a:effectLst/>
                <a:latin typeface="Monaco"/>
              </a:rPr>
              <a:t>LIMIT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Monaco"/>
              </a:rPr>
              <a:t> </a:t>
            </a:r>
            <a:r>
              <a:rPr lang="en-US" sz="2000" b="0" i="0" dirty="0">
                <a:solidFill>
                  <a:srgbClr val="FF8973"/>
                </a:solidFill>
                <a:effectLst/>
                <a:latin typeface="Monaco"/>
              </a:rPr>
              <a:t>5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Monaco"/>
              </a:rPr>
              <a:t>;</a:t>
            </a:r>
            <a:endParaRPr lang="en-US" sz="2000" dirty="0"/>
          </a:p>
          <a:p>
            <a:pPr algn="ctr" defTabSz="1219170">
              <a:buClr>
                <a:srgbClr val="000000"/>
              </a:buClr>
              <a:buSzPts val="4800"/>
            </a:pPr>
            <a:endParaRPr lang="en-US" sz="2800" kern="0" dirty="0">
              <a:solidFill>
                <a:srgbClr val="FFFF00"/>
              </a:solidFill>
              <a:latin typeface="Rockwell" panose="02060603020205020403" pitchFamily="18" charset="0"/>
              <a:ea typeface="Roboto Black"/>
              <a:cs typeface="Arial"/>
              <a:sym typeface="Roboto Black"/>
            </a:endParaRPr>
          </a:p>
          <a:p>
            <a:pPr algn="ctr" defTabSz="1219170">
              <a:buClr>
                <a:srgbClr val="000000"/>
              </a:buClr>
              <a:buSzPts val="4800"/>
            </a:pPr>
            <a:r>
              <a:rPr lang="en-US" sz="2800" kern="0" dirty="0">
                <a:solidFill>
                  <a:srgbClr val="FFFF00"/>
                </a:solidFill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4. </a:t>
            </a:r>
            <a:r>
              <a:rPr lang="en-US" sz="2800" dirty="0">
                <a:solidFill>
                  <a:srgbClr val="FFFF00"/>
                </a:solidFill>
                <a:latin typeface="Rockwell" panose="02060603020205020403" pitchFamily="18" charset="0"/>
              </a:rPr>
              <a:t>What columns does the quiz table have?</a:t>
            </a:r>
            <a:endParaRPr lang="en-US" sz="2800" kern="0" dirty="0">
              <a:solidFill>
                <a:srgbClr val="FFFF00"/>
              </a:solidFill>
              <a:latin typeface="Rockwell" panose="02060603020205020403" pitchFamily="18" charset="0"/>
              <a:ea typeface="Roboto Black"/>
              <a:cs typeface="Roboto Black"/>
              <a:sym typeface="Roboto Black"/>
            </a:endParaRPr>
          </a:p>
          <a:p>
            <a:pPr algn="ctr" defTabSz="1219170">
              <a:buClr>
                <a:srgbClr val="000000"/>
              </a:buClr>
              <a:buSzPts val="4800"/>
            </a:pPr>
            <a:r>
              <a:rPr lang="en-US" sz="2800" kern="0" dirty="0">
                <a:solidFill>
                  <a:schemeClr val="bg1"/>
                </a:solidFill>
                <a:latin typeface="Rockwell" panose="02060603020205020403" pitchFamily="18" charset="0"/>
                <a:ea typeface="Arial"/>
                <a:cs typeface="Arial"/>
                <a:sym typeface="Arial"/>
              </a:rPr>
              <a:t>Quiz has five columns: </a:t>
            </a:r>
            <a:r>
              <a:rPr lang="en-US" sz="2800" kern="0" dirty="0" err="1">
                <a:solidFill>
                  <a:schemeClr val="bg1"/>
                </a:solidFill>
                <a:latin typeface="Rockwell" panose="02060603020205020403" pitchFamily="18" charset="0"/>
                <a:ea typeface="Arial"/>
                <a:cs typeface="Arial"/>
                <a:sym typeface="Arial"/>
              </a:rPr>
              <a:t>user_id</a:t>
            </a:r>
            <a:r>
              <a:rPr lang="en-US" sz="2800" kern="0" dirty="0">
                <a:solidFill>
                  <a:schemeClr val="bg1"/>
                </a:solidFill>
                <a:latin typeface="Rockwell" panose="02060603020205020403" pitchFamily="18" charset="0"/>
                <a:ea typeface="Arial"/>
                <a:cs typeface="Arial"/>
                <a:sym typeface="Arial"/>
              </a:rPr>
              <a:t>, style, fit, shape and color</a:t>
            </a:r>
          </a:p>
          <a:p>
            <a:pPr algn="ctr" defTabSz="1219170">
              <a:buClr>
                <a:srgbClr val="000000"/>
              </a:buClr>
              <a:buSzPts val="4800"/>
            </a:pPr>
            <a:endParaRPr lang="en-US" sz="2800" kern="0" dirty="0">
              <a:solidFill>
                <a:srgbClr val="FFFF00"/>
              </a:solidFill>
              <a:latin typeface="Rockwell" panose="02060603020205020403" pitchFamily="18" charset="0"/>
              <a:ea typeface="Roboto Black"/>
              <a:cs typeface="Arial"/>
              <a:sym typeface="Roboto Black"/>
            </a:endParaRPr>
          </a:p>
          <a:p>
            <a:pPr algn="ctr" defTabSz="1219170">
              <a:buClr>
                <a:srgbClr val="000000"/>
              </a:buClr>
              <a:buSzPts val="4800"/>
            </a:pPr>
            <a:r>
              <a:rPr lang="en-US" sz="2800" dirty="0">
                <a:solidFill>
                  <a:srgbClr val="FFFF00"/>
                </a:solidFill>
                <a:latin typeface="Rockwell" panose="02060603020205020403" pitchFamily="18" charset="0"/>
              </a:rPr>
              <a:t>What columns does the </a:t>
            </a:r>
            <a:r>
              <a:rPr lang="en-US" sz="2800" dirty="0" err="1">
                <a:solidFill>
                  <a:srgbClr val="FFFF00"/>
                </a:solidFill>
                <a:latin typeface="Rockwell" panose="02060603020205020403" pitchFamily="18" charset="0"/>
              </a:rPr>
              <a:t>home_try_on</a:t>
            </a:r>
            <a:r>
              <a:rPr lang="en-US" sz="2800" dirty="0">
                <a:solidFill>
                  <a:srgbClr val="FFFF00"/>
                </a:solidFill>
                <a:latin typeface="Rockwell" panose="02060603020205020403" pitchFamily="18" charset="0"/>
              </a:rPr>
              <a:t> table have?</a:t>
            </a:r>
            <a:endParaRPr lang="en-US" sz="2800" kern="0" dirty="0">
              <a:solidFill>
                <a:srgbClr val="FFFF00"/>
              </a:solidFill>
              <a:latin typeface="Rockwell" panose="02060603020205020403" pitchFamily="18" charset="0"/>
              <a:ea typeface="Roboto Black"/>
              <a:cs typeface="Roboto Black"/>
              <a:sym typeface="Roboto Black"/>
            </a:endParaRPr>
          </a:p>
          <a:p>
            <a:pPr algn="ctr" defTabSz="1219170">
              <a:buClr>
                <a:srgbClr val="000000"/>
              </a:buClr>
              <a:buSzPts val="4800"/>
            </a:pPr>
            <a:r>
              <a:rPr lang="en-US" sz="2800" kern="0" dirty="0" err="1">
                <a:solidFill>
                  <a:schemeClr val="bg1"/>
                </a:solidFill>
                <a:latin typeface="Rockwell" panose="02060603020205020403" pitchFamily="18" charset="0"/>
                <a:ea typeface="Arial"/>
                <a:cs typeface="Arial"/>
                <a:sym typeface="Arial"/>
              </a:rPr>
              <a:t>Home_try_on</a:t>
            </a:r>
            <a:r>
              <a:rPr lang="en-US" sz="2800" kern="0" dirty="0">
                <a:solidFill>
                  <a:schemeClr val="bg1"/>
                </a:solidFill>
                <a:latin typeface="Rockwell" panose="02060603020205020403" pitchFamily="18" charset="0"/>
                <a:ea typeface="Arial"/>
                <a:cs typeface="Arial"/>
                <a:sym typeface="Arial"/>
              </a:rPr>
              <a:t> has three columns: </a:t>
            </a:r>
            <a:r>
              <a:rPr lang="en-US" sz="2800" kern="0" dirty="0" err="1">
                <a:solidFill>
                  <a:schemeClr val="bg1"/>
                </a:solidFill>
                <a:latin typeface="Rockwell" panose="02060603020205020403" pitchFamily="18" charset="0"/>
                <a:ea typeface="Arial"/>
                <a:cs typeface="Arial"/>
                <a:sym typeface="Arial"/>
              </a:rPr>
              <a:t>user_id</a:t>
            </a:r>
            <a:r>
              <a:rPr lang="en-US" sz="2800" kern="0" dirty="0">
                <a:solidFill>
                  <a:schemeClr val="bg1"/>
                </a:solidFill>
                <a:latin typeface="Rockwell" panose="02060603020205020403" pitchFamily="18" charset="0"/>
                <a:ea typeface="Arial"/>
                <a:cs typeface="Arial"/>
                <a:sym typeface="Arial"/>
              </a:rPr>
              <a:t>, </a:t>
            </a:r>
            <a:r>
              <a:rPr lang="en-US" sz="2800" kern="0" dirty="0" err="1">
                <a:solidFill>
                  <a:schemeClr val="bg1"/>
                </a:solidFill>
                <a:latin typeface="Rockwell" panose="02060603020205020403" pitchFamily="18" charset="0"/>
                <a:ea typeface="Arial"/>
                <a:cs typeface="Arial"/>
                <a:sym typeface="Arial"/>
              </a:rPr>
              <a:t>number_of_pairs</a:t>
            </a:r>
            <a:r>
              <a:rPr lang="en-US" sz="2800" kern="0" dirty="0">
                <a:solidFill>
                  <a:schemeClr val="bg1"/>
                </a:solidFill>
                <a:latin typeface="Rockwell" panose="02060603020205020403" pitchFamily="18" charset="0"/>
                <a:ea typeface="Arial"/>
                <a:cs typeface="Arial"/>
                <a:sym typeface="Arial"/>
              </a:rPr>
              <a:t> and response</a:t>
            </a:r>
          </a:p>
          <a:p>
            <a:pPr algn="ctr" defTabSz="1219170">
              <a:buClr>
                <a:srgbClr val="000000"/>
              </a:buClr>
              <a:buSzPts val="4800"/>
            </a:pPr>
            <a:endParaRPr lang="en-US" sz="2800" kern="0" dirty="0">
              <a:solidFill>
                <a:srgbClr val="FFFF00"/>
              </a:solidFill>
              <a:latin typeface="Rockwell" panose="02060603020205020403" pitchFamily="18" charset="0"/>
              <a:ea typeface="Roboto Black"/>
              <a:cs typeface="Arial"/>
              <a:sym typeface="Roboto Black"/>
            </a:endParaRPr>
          </a:p>
          <a:p>
            <a:pPr algn="ctr" defTabSz="1219170">
              <a:buClr>
                <a:srgbClr val="000000"/>
              </a:buClr>
              <a:buSzPts val="4800"/>
            </a:pPr>
            <a:r>
              <a:rPr lang="en-US" sz="2800" dirty="0">
                <a:solidFill>
                  <a:srgbClr val="FFFF00"/>
                </a:solidFill>
                <a:latin typeface="Rockwell" panose="02060603020205020403" pitchFamily="18" charset="0"/>
              </a:rPr>
              <a:t>What columns does the purchase table have?</a:t>
            </a:r>
            <a:endParaRPr lang="en-US" sz="2800" kern="0" dirty="0">
              <a:solidFill>
                <a:srgbClr val="FFFF00"/>
              </a:solidFill>
              <a:latin typeface="Rockwell" panose="02060603020205020403" pitchFamily="18" charset="0"/>
              <a:ea typeface="Roboto Black"/>
              <a:cs typeface="Roboto Black"/>
              <a:sym typeface="Roboto Black"/>
            </a:endParaRPr>
          </a:p>
          <a:p>
            <a:pPr algn="ctr" defTabSz="1219170">
              <a:buClr>
                <a:srgbClr val="000000"/>
              </a:buClr>
              <a:buSzPts val="4800"/>
            </a:pPr>
            <a:r>
              <a:rPr lang="en-US" sz="2800" kern="0" dirty="0">
                <a:solidFill>
                  <a:schemeClr val="bg1"/>
                </a:solidFill>
                <a:latin typeface="Rockwell" panose="02060603020205020403" pitchFamily="18" charset="0"/>
                <a:ea typeface="Arial"/>
                <a:cs typeface="Arial"/>
                <a:sym typeface="Arial"/>
              </a:rPr>
              <a:t>Purchase has six columns: </a:t>
            </a:r>
            <a:r>
              <a:rPr lang="en-US" sz="2800" kern="0" dirty="0" err="1">
                <a:solidFill>
                  <a:schemeClr val="bg1"/>
                </a:solidFill>
                <a:latin typeface="Rockwell" panose="02060603020205020403" pitchFamily="18" charset="0"/>
                <a:ea typeface="Arial"/>
                <a:cs typeface="Arial"/>
                <a:sym typeface="Arial"/>
              </a:rPr>
              <a:t>user_id</a:t>
            </a:r>
            <a:r>
              <a:rPr lang="en-US" sz="2800" kern="0" dirty="0">
                <a:solidFill>
                  <a:schemeClr val="bg1"/>
                </a:solidFill>
                <a:latin typeface="Rockwell" panose="02060603020205020403" pitchFamily="18" charset="0"/>
                <a:ea typeface="Arial"/>
                <a:cs typeface="Arial"/>
                <a:sym typeface="Arial"/>
              </a:rPr>
              <a:t>, </a:t>
            </a:r>
            <a:r>
              <a:rPr lang="en-US" sz="2800" kern="0" dirty="0" err="1">
                <a:solidFill>
                  <a:schemeClr val="bg1"/>
                </a:solidFill>
                <a:latin typeface="Rockwell" panose="02060603020205020403" pitchFamily="18" charset="0"/>
                <a:ea typeface="Arial"/>
                <a:cs typeface="Arial"/>
                <a:sym typeface="Arial"/>
              </a:rPr>
              <a:t>product_id</a:t>
            </a:r>
            <a:r>
              <a:rPr lang="en-US" sz="2800" kern="0" dirty="0">
                <a:solidFill>
                  <a:schemeClr val="bg1"/>
                </a:solidFill>
                <a:latin typeface="Rockwell" panose="02060603020205020403" pitchFamily="18" charset="0"/>
                <a:ea typeface="Arial"/>
                <a:cs typeface="Arial"/>
                <a:sym typeface="Arial"/>
              </a:rPr>
              <a:t>, style, </a:t>
            </a:r>
            <a:r>
              <a:rPr lang="en-US" sz="2800" kern="0" dirty="0" err="1">
                <a:solidFill>
                  <a:schemeClr val="bg1"/>
                </a:solidFill>
                <a:latin typeface="Rockwell" panose="02060603020205020403" pitchFamily="18" charset="0"/>
                <a:ea typeface="Arial"/>
                <a:cs typeface="Arial"/>
                <a:sym typeface="Arial"/>
              </a:rPr>
              <a:t>model_name</a:t>
            </a:r>
            <a:r>
              <a:rPr lang="en-US" sz="2800" kern="0" dirty="0">
                <a:solidFill>
                  <a:schemeClr val="bg1"/>
                </a:solidFill>
                <a:latin typeface="Rockwell" panose="02060603020205020403" pitchFamily="18" charset="0"/>
                <a:ea typeface="Arial"/>
                <a:cs typeface="Arial"/>
                <a:sym typeface="Arial"/>
              </a:rPr>
              <a:t>, color and price</a:t>
            </a:r>
          </a:p>
          <a:p>
            <a:pPr marL="457200" indent="-457200" algn="ctr" defTabSz="1219170">
              <a:buClr>
                <a:srgbClr val="000000"/>
              </a:buClr>
              <a:buSzPts val="4800"/>
              <a:buAutoNum type="arabicPeriod"/>
            </a:pPr>
            <a:endParaRPr sz="1867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1004000" y="121920"/>
            <a:ext cx="10184000" cy="134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143000" marR="0" lvl="0" indent="-114300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Tx/>
              <a:buAutoNum type="arabicPeriod"/>
              <a:tabLst/>
              <a:defRPr/>
            </a:pPr>
            <a:r>
              <a:rPr kumimoji="0" lang="en-US" sz="6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Quiz Funnel</a:t>
            </a:r>
          </a:p>
          <a:p>
            <a:pPr algn="ctr" defTabSz="1219170">
              <a:buClr>
                <a:srgbClr val="000000"/>
              </a:buClr>
              <a:buSzPts val="4800"/>
            </a:pPr>
            <a:r>
              <a:rPr lang="en-US" sz="2000" kern="0" dirty="0">
                <a:solidFill>
                  <a:srgbClr val="FFFF00"/>
                </a:solidFill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5. LEFT JOIN Table</a:t>
            </a:r>
            <a:endParaRPr lang="en-US" sz="2000" kern="0" dirty="0">
              <a:solidFill>
                <a:srgbClr val="FFFF00"/>
              </a:solidFill>
              <a:latin typeface="Rockwell" panose="02060603020205020403" pitchFamily="18" charset="0"/>
              <a:ea typeface="Roboto Black"/>
              <a:cs typeface="Roboto Black"/>
              <a:sym typeface="Roboto Black"/>
            </a:endParaRPr>
          </a:p>
          <a:p>
            <a:pPr marR="0" lvl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C98E21-395C-46B0-8AD0-AAFD2D1E0B21}"/>
              </a:ext>
            </a:extLst>
          </p:cNvPr>
          <p:cNvSpPr/>
          <p:nvPr/>
        </p:nvSpPr>
        <p:spPr>
          <a:xfrm>
            <a:off x="213360" y="1463040"/>
            <a:ext cx="528828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SELECT DISTINCT </a:t>
            </a:r>
            <a:r>
              <a:rPr lang="en-US" dirty="0" err="1">
                <a:solidFill>
                  <a:srgbClr val="92D050"/>
                </a:solidFill>
              </a:rPr>
              <a:t>q.user_id</a:t>
            </a:r>
            <a:r>
              <a:rPr lang="en-US" dirty="0">
                <a:solidFill>
                  <a:srgbClr val="92D050"/>
                </a:solidFill>
              </a:rPr>
              <a:t>,</a:t>
            </a:r>
          </a:p>
          <a:p>
            <a:r>
              <a:rPr lang="en-US" dirty="0">
                <a:solidFill>
                  <a:srgbClr val="92D050"/>
                </a:solidFill>
              </a:rPr>
              <a:t>   </a:t>
            </a:r>
            <a:r>
              <a:rPr lang="en-US" dirty="0" err="1">
                <a:solidFill>
                  <a:srgbClr val="92D050"/>
                </a:solidFill>
              </a:rPr>
              <a:t>h.user_id</a:t>
            </a:r>
            <a:r>
              <a:rPr lang="en-US" dirty="0">
                <a:solidFill>
                  <a:srgbClr val="92D050"/>
                </a:solidFill>
              </a:rPr>
              <a:t> IS NOT NULL AS '</a:t>
            </a:r>
            <a:r>
              <a:rPr lang="en-US" dirty="0" err="1">
                <a:solidFill>
                  <a:srgbClr val="92D050"/>
                </a:solidFill>
              </a:rPr>
              <a:t>is_home_try_on</a:t>
            </a:r>
            <a:r>
              <a:rPr lang="en-US" dirty="0">
                <a:solidFill>
                  <a:srgbClr val="92D050"/>
                </a:solidFill>
              </a:rPr>
              <a:t>',</a:t>
            </a:r>
          </a:p>
          <a:p>
            <a:r>
              <a:rPr lang="en-US" dirty="0">
                <a:solidFill>
                  <a:srgbClr val="92D050"/>
                </a:solidFill>
              </a:rPr>
              <a:t>   </a:t>
            </a:r>
            <a:r>
              <a:rPr lang="en-US" dirty="0" err="1">
                <a:solidFill>
                  <a:srgbClr val="92D050"/>
                </a:solidFill>
              </a:rPr>
              <a:t>h.number_of_pairs</a:t>
            </a:r>
            <a:r>
              <a:rPr lang="en-US" dirty="0">
                <a:solidFill>
                  <a:srgbClr val="92D050"/>
                </a:solidFill>
              </a:rPr>
              <a:t>,</a:t>
            </a:r>
          </a:p>
          <a:p>
            <a:r>
              <a:rPr lang="en-US" dirty="0">
                <a:solidFill>
                  <a:srgbClr val="92D050"/>
                </a:solidFill>
              </a:rPr>
              <a:t>   </a:t>
            </a:r>
            <a:r>
              <a:rPr lang="en-US" dirty="0" err="1">
                <a:solidFill>
                  <a:srgbClr val="92D050"/>
                </a:solidFill>
              </a:rPr>
              <a:t>p.user_id</a:t>
            </a:r>
            <a:r>
              <a:rPr lang="en-US" dirty="0">
                <a:solidFill>
                  <a:srgbClr val="92D050"/>
                </a:solidFill>
              </a:rPr>
              <a:t> IS NOT NULL AS '</a:t>
            </a:r>
            <a:r>
              <a:rPr lang="en-US" dirty="0" err="1">
                <a:solidFill>
                  <a:srgbClr val="92D050"/>
                </a:solidFill>
              </a:rPr>
              <a:t>is_purchase</a:t>
            </a:r>
            <a:r>
              <a:rPr lang="en-US" dirty="0">
                <a:solidFill>
                  <a:srgbClr val="92D050"/>
                </a:solidFill>
              </a:rPr>
              <a:t>'</a:t>
            </a:r>
          </a:p>
          <a:p>
            <a:r>
              <a:rPr lang="en-US" dirty="0">
                <a:solidFill>
                  <a:srgbClr val="92D050"/>
                </a:solidFill>
              </a:rPr>
              <a:t>FROM quiz q</a:t>
            </a:r>
          </a:p>
          <a:p>
            <a:r>
              <a:rPr lang="en-US" dirty="0">
                <a:solidFill>
                  <a:srgbClr val="92D050"/>
                </a:solidFill>
              </a:rPr>
              <a:t>LEFT JOIN </a:t>
            </a:r>
            <a:r>
              <a:rPr lang="en-US" dirty="0" err="1">
                <a:solidFill>
                  <a:srgbClr val="92D050"/>
                </a:solidFill>
              </a:rPr>
              <a:t>home_try_on</a:t>
            </a:r>
            <a:r>
              <a:rPr lang="en-US" dirty="0">
                <a:solidFill>
                  <a:srgbClr val="92D050"/>
                </a:solidFill>
              </a:rPr>
              <a:t> h</a:t>
            </a:r>
          </a:p>
          <a:p>
            <a:r>
              <a:rPr lang="en-US" dirty="0">
                <a:solidFill>
                  <a:srgbClr val="92D050"/>
                </a:solidFill>
              </a:rPr>
              <a:t>   ON </a:t>
            </a:r>
            <a:r>
              <a:rPr lang="en-US" dirty="0" err="1">
                <a:solidFill>
                  <a:srgbClr val="92D050"/>
                </a:solidFill>
              </a:rPr>
              <a:t>q.user_id</a:t>
            </a:r>
            <a:r>
              <a:rPr lang="en-US" dirty="0">
                <a:solidFill>
                  <a:srgbClr val="92D050"/>
                </a:solidFill>
              </a:rPr>
              <a:t> = </a:t>
            </a:r>
            <a:r>
              <a:rPr lang="en-US" dirty="0" err="1">
                <a:solidFill>
                  <a:srgbClr val="92D050"/>
                </a:solidFill>
              </a:rPr>
              <a:t>h.user_id</a:t>
            </a:r>
            <a:endParaRPr lang="en-US" dirty="0">
              <a:solidFill>
                <a:srgbClr val="92D050"/>
              </a:solidFill>
            </a:endParaRPr>
          </a:p>
          <a:p>
            <a:r>
              <a:rPr lang="en-US" dirty="0">
                <a:solidFill>
                  <a:srgbClr val="92D050"/>
                </a:solidFill>
              </a:rPr>
              <a:t>LEFT JOIN purchase p</a:t>
            </a:r>
          </a:p>
          <a:p>
            <a:r>
              <a:rPr lang="en-US" dirty="0">
                <a:solidFill>
                  <a:srgbClr val="92D050"/>
                </a:solidFill>
              </a:rPr>
              <a:t>   ON </a:t>
            </a:r>
            <a:r>
              <a:rPr lang="en-US" dirty="0" err="1">
                <a:solidFill>
                  <a:srgbClr val="92D050"/>
                </a:solidFill>
              </a:rPr>
              <a:t>p.user_id</a:t>
            </a:r>
            <a:r>
              <a:rPr lang="en-US" dirty="0">
                <a:solidFill>
                  <a:srgbClr val="92D050"/>
                </a:solidFill>
              </a:rPr>
              <a:t> = </a:t>
            </a:r>
            <a:r>
              <a:rPr lang="en-US" dirty="0" err="1">
                <a:solidFill>
                  <a:srgbClr val="92D050"/>
                </a:solidFill>
              </a:rPr>
              <a:t>q.user_id</a:t>
            </a:r>
            <a:endParaRPr lang="en-US" dirty="0">
              <a:solidFill>
                <a:srgbClr val="92D050"/>
              </a:solidFill>
            </a:endParaRPr>
          </a:p>
          <a:p>
            <a:r>
              <a:rPr lang="en-US" dirty="0">
                <a:solidFill>
                  <a:srgbClr val="92D050"/>
                </a:solidFill>
              </a:rPr>
              <a:t>LIMIT 10;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78BE84D-E95D-42CE-BB19-1CB82FDD69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238584"/>
              </p:ext>
            </p:extLst>
          </p:nvPr>
        </p:nvGraphicFramePr>
        <p:xfrm>
          <a:off x="4463244" y="2804160"/>
          <a:ext cx="7763153" cy="3916682"/>
        </p:xfrm>
        <a:graphic>
          <a:graphicData uri="http://schemas.openxmlformats.org/drawingml/2006/table">
            <a:tbl>
              <a:tblPr/>
              <a:tblGrid>
                <a:gridCol w="3499916">
                  <a:extLst>
                    <a:ext uri="{9D8B030D-6E8A-4147-A177-3AD203B41FA5}">
                      <a16:colId xmlns:a16="http://schemas.microsoft.com/office/drawing/2014/main" val="4007601337"/>
                    </a:ext>
                  </a:extLst>
                </a:gridCol>
                <a:gridCol w="1477922">
                  <a:extLst>
                    <a:ext uri="{9D8B030D-6E8A-4147-A177-3AD203B41FA5}">
                      <a16:colId xmlns:a16="http://schemas.microsoft.com/office/drawing/2014/main" val="3691947623"/>
                    </a:ext>
                  </a:extLst>
                </a:gridCol>
                <a:gridCol w="1551006">
                  <a:extLst>
                    <a:ext uri="{9D8B030D-6E8A-4147-A177-3AD203B41FA5}">
                      <a16:colId xmlns:a16="http://schemas.microsoft.com/office/drawing/2014/main" val="3735545111"/>
                    </a:ext>
                  </a:extLst>
                </a:gridCol>
                <a:gridCol w="1234309">
                  <a:extLst>
                    <a:ext uri="{9D8B030D-6E8A-4147-A177-3AD203B41FA5}">
                      <a16:colId xmlns:a16="http://schemas.microsoft.com/office/drawing/2014/main" val="3910073283"/>
                    </a:ext>
                  </a:extLst>
                </a:gridCol>
              </a:tblGrid>
              <a:tr h="35606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>
                          <a:solidFill>
                            <a:srgbClr val="292929"/>
                          </a:solidFill>
                          <a:effectLst/>
                        </a:rPr>
                        <a:t>user_id</a:t>
                      </a:r>
                      <a:endParaRPr lang="en-US" sz="13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marL="62513" marR="62513" marT="31257" marB="3125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>
                          <a:solidFill>
                            <a:srgbClr val="292929"/>
                          </a:solidFill>
                          <a:effectLst/>
                        </a:rPr>
                        <a:t>is_home_try_on</a:t>
                      </a:r>
                      <a:endParaRPr lang="en-US" sz="13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marL="62513" marR="62513" marT="31257" marB="3125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292929"/>
                          </a:solidFill>
                          <a:effectLst/>
                        </a:rPr>
                        <a:t>number_of_pairs</a:t>
                      </a:r>
                    </a:p>
                  </a:txBody>
                  <a:tcPr marL="62513" marR="62513" marT="31257" marB="3125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292929"/>
                          </a:solidFill>
                          <a:effectLst/>
                        </a:rPr>
                        <a:t>is_purchase</a:t>
                      </a:r>
                    </a:p>
                  </a:txBody>
                  <a:tcPr marL="62513" marR="62513" marT="31257" marB="3125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3828790"/>
                  </a:ext>
                </a:extLst>
              </a:tr>
              <a:tr h="356062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525252"/>
                          </a:solidFill>
                          <a:effectLst/>
                        </a:rPr>
                        <a:t>4e8118dc-bb3d-49bf-85fc-cca8d83232ac</a:t>
                      </a:r>
                    </a:p>
                  </a:txBody>
                  <a:tcPr marL="62513" marR="62513" marT="31257" marB="3125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marL="62513" marR="62513" marT="31257" marB="3125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525252"/>
                          </a:solidFill>
                          <a:effectLst/>
                        </a:rPr>
                        <a:t>3 pairs</a:t>
                      </a:r>
                    </a:p>
                  </a:txBody>
                  <a:tcPr marL="62513" marR="62513" marT="31257" marB="3125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marL="62513" marR="62513" marT="31257" marB="3125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091319"/>
                  </a:ext>
                </a:extLst>
              </a:tr>
              <a:tr h="356062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525252"/>
                          </a:solidFill>
                          <a:effectLst/>
                        </a:rPr>
                        <a:t>291f1cca-e507-48be-b063-002b14906468</a:t>
                      </a:r>
                    </a:p>
                  </a:txBody>
                  <a:tcPr marL="62513" marR="62513" marT="31257" marB="3125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marL="62513" marR="62513" marT="31257" marB="3125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525252"/>
                          </a:solidFill>
                          <a:effectLst/>
                        </a:rPr>
                        <a:t>3 pairs</a:t>
                      </a:r>
                    </a:p>
                  </a:txBody>
                  <a:tcPr marL="62513" marR="62513" marT="31257" marB="3125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marL="62513" marR="62513" marT="31257" marB="3125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598383"/>
                  </a:ext>
                </a:extLst>
              </a:tr>
              <a:tr h="356062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525252"/>
                          </a:solidFill>
                          <a:effectLst/>
                        </a:rPr>
                        <a:t>75122300-0736-4087-b6d8-c0c5373a1a04</a:t>
                      </a:r>
                    </a:p>
                  </a:txBody>
                  <a:tcPr marL="62513" marR="62513" marT="31257" marB="3125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marL="62513" marR="62513" marT="31257" marB="3125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marL="62513" marR="62513" marT="31257" marB="3125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marL="62513" marR="62513" marT="31257" marB="3125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498625"/>
                  </a:ext>
                </a:extLst>
              </a:tr>
              <a:tr h="356062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525252"/>
                          </a:solidFill>
                          <a:effectLst/>
                        </a:rPr>
                        <a:t>75bc6ebd-40cd-4e1d-a301-27ddd93b12e2</a:t>
                      </a:r>
                    </a:p>
                  </a:txBody>
                  <a:tcPr marL="62513" marR="62513" marT="31257" marB="3125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marL="62513" marR="62513" marT="31257" marB="3125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525252"/>
                          </a:solidFill>
                          <a:effectLst/>
                        </a:rPr>
                        <a:t>5 pairs</a:t>
                      </a:r>
                    </a:p>
                  </a:txBody>
                  <a:tcPr marL="62513" marR="62513" marT="31257" marB="3125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marL="62513" marR="62513" marT="31257" marB="3125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942582"/>
                  </a:ext>
                </a:extLst>
              </a:tr>
              <a:tr h="356062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525252"/>
                          </a:solidFill>
                          <a:effectLst/>
                        </a:rPr>
                        <a:t>ce965c4d-7a2b-4db6-9847-601747fa7812</a:t>
                      </a:r>
                    </a:p>
                  </a:txBody>
                  <a:tcPr marL="62513" marR="62513" marT="31257" marB="3125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marL="62513" marR="62513" marT="31257" marB="3125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525252"/>
                          </a:solidFill>
                          <a:effectLst/>
                        </a:rPr>
                        <a:t>3 pairs</a:t>
                      </a:r>
                    </a:p>
                  </a:txBody>
                  <a:tcPr marL="62513" marR="62513" marT="31257" marB="3125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marL="62513" marR="62513" marT="31257" marB="3125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926419"/>
                  </a:ext>
                </a:extLst>
              </a:tr>
              <a:tr h="356062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525252"/>
                          </a:solidFill>
                          <a:effectLst/>
                        </a:rPr>
                        <a:t>28867d12-27a6-4e6a-a5fb-8bb5440117ae</a:t>
                      </a:r>
                    </a:p>
                  </a:txBody>
                  <a:tcPr marL="62513" marR="62513" marT="31257" marB="3125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marL="62513" marR="62513" marT="31257" marB="3125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525252"/>
                          </a:solidFill>
                          <a:effectLst/>
                        </a:rPr>
                        <a:t>5 pairs</a:t>
                      </a:r>
                    </a:p>
                  </a:txBody>
                  <a:tcPr marL="62513" marR="62513" marT="31257" marB="3125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marL="62513" marR="62513" marT="31257" marB="3125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152417"/>
                  </a:ext>
                </a:extLst>
              </a:tr>
              <a:tr h="356062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525252"/>
                          </a:solidFill>
                          <a:effectLst/>
                        </a:rPr>
                        <a:t>5a7a7e13-fbcf-46e4-9093-79799649d6c5</a:t>
                      </a:r>
                    </a:p>
                  </a:txBody>
                  <a:tcPr marL="62513" marR="62513" marT="31257" marB="3125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marL="62513" marR="62513" marT="31257" marB="3125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marL="62513" marR="62513" marT="31257" marB="3125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marL="62513" marR="62513" marT="31257" marB="3125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960063"/>
                  </a:ext>
                </a:extLst>
              </a:tr>
              <a:tr h="356062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525252"/>
                          </a:solidFill>
                          <a:effectLst/>
                        </a:rPr>
                        <a:t>0143cb8b-bb81-4916-9750-ce956c9f9bd9</a:t>
                      </a:r>
                    </a:p>
                  </a:txBody>
                  <a:tcPr marL="62513" marR="62513" marT="31257" marB="3125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marL="62513" marR="62513" marT="31257" marB="3125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30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marL="62513" marR="62513" marT="31257" marB="3125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marL="62513" marR="62513" marT="31257" marB="3125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695617"/>
                  </a:ext>
                </a:extLst>
              </a:tr>
              <a:tr h="356062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525252"/>
                          </a:solidFill>
                          <a:effectLst/>
                        </a:rPr>
                        <a:t>a4ccc1b3-cbb6-449c-b7a5-03af42c97433</a:t>
                      </a:r>
                    </a:p>
                  </a:txBody>
                  <a:tcPr marL="62513" marR="62513" marT="31257" marB="3125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marL="62513" marR="62513" marT="31257" marB="3125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525252"/>
                          </a:solidFill>
                          <a:effectLst/>
                        </a:rPr>
                        <a:t>5 pairs</a:t>
                      </a:r>
                    </a:p>
                  </a:txBody>
                  <a:tcPr marL="62513" marR="62513" marT="31257" marB="3125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marL="62513" marR="62513" marT="31257" marB="3125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516371"/>
                  </a:ext>
                </a:extLst>
              </a:tr>
              <a:tr h="356062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525252"/>
                          </a:solidFill>
                          <a:effectLst/>
                        </a:rPr>
                        <a:t>b1dded76-cd60-4222-82cb-f6d464104298</a:t>
                      </a:r>
                    </a:p>
                  </a:txBody>
                  <a:tcPr marL="62513" marR="62513" marT="31257" marB="3125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marL="62513" marR="62513" marT="31257" marB="3125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525252"/>
                          </a:solidFill>
                          <a:effectLst/>
                        </a:rPr>
                        <a:t>3 pairs</a:t>
                      </a:r>
                    </a:p>
                  </a:txBody>
                  <a:tcPr marL="62513" marR="62513" marT="31257" marB="3125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marL="62513" marR="62513" marT="31257" marB="3125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4962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2850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1004000" y="1"/>
            <a:ext cx="10184000" cy="677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143000" marR="0" lvl="0" indent="-114300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Tx/>
              <a:buAutoNum type="arabicPeriod"/>
              <a:tabLst/>
              <a:defRPr/>
            </a:pPr>
            <a:r>
              <a:rPr kumimoji="0" lang="en-US" sz="6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Quiz Funnel</a:t>
            </a:r>
          </a:p>
          <a:p>
            <a:pPr algn="ctr" defTabSz="1219170">
              <a:buClr>
                <a:srgbClr val="000000"/>
              </a:buClr>
              <a:buSzPts val="4800"/>
            </a:pPr>
            <a:r>
              <a:rPr lang="en-US" sz="2000" kern="0" dirty="0">
                <a:solidFill>
                  <a:srgbClr val="FFFF00"/>
                </a:solidFill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6. Aggregate</a:t>
            </a:r>
          </a:p>
          <a:p>
            <a:pPr defTabSz="1219170">
              <a:buClr>
                <a:srgbClr val="000000"/>
              </a:buClr>
              <a:buSzPts val="4800"/>
            </a:pPr>
            <a:r>
              <a:rPr lang="en-US" sz="2000" kern="0" dirty="0">
                <a:solidFill>
                  <a:schemeClr val="bg1"/>
                </a:solidFill>
                <a:latin typeface="Rockwell" panose="02060603020205020403" pitchFamily="18" charset="0"/>
                <a:ea typeface="Roboto Black"/>
                <a:cs typeface="Roboto Black"/>
                <a:sym typeface="Roboto Black"/>
              </a:rPr>
              <a:t>WITH funnels AS (</a:t>
            </a:r>
          </a:p>
          <a:p>
            <a:pPr defTabSz="1219170">
              <a:buClr>
                <a:srgbClr val="000000"/>
              </a:buClr>
              <a:buSzPts val="4800"/>
            </a:pPr>
            <a:r>
              <a:rPr lang="en-US" sz="2000" kern="0" dirty="0">
                <a:solidFill>
                  <a:schemeClr val="bg1"/>
                </a:solidFill>
                <a:latin typeface="Rockwell" panose="02060603020205020403" pitchFamily="18" charset="0"/>
                <a:ea typeface="Roboto Black"/>
                <a:cs typeface="Roboto Black"/>
                <a:sym typeface="Roboto Black"/>
              </a:rPr>
              <a:t>	SELECT DISTINCT </a:t>
            </a:r>
            <a:r>
              <a:rPr lang="en-US" sz="2000" kern="0" dirty="0" err="1">
                <a:solidFill>
                  <a:schemeClr val="bg1"/>
                </a:solidFill>
                <a:latin typeface="Rockwell" panose="02060603020205020403" pitchFamily="18" charset="0"/>
                <a:ea typeface="Roboto Black"/>
                <a:cs typeface="Roboto Black"/>
                <a:sym typeface="Roboto Black"/>
              </a:rPr>
              <a:t>q.user_id</a:t>
            </a:r>
            <a:r>
              <a:rPr lang="en-US" sz="2000" kern="0" dirty="0">
                <a:solidFill>
                  <a:schemeClr val="bg1"/>
                </a:solidFill>
                <a:latin typeface="Rockwell" panose="02060603020205020403" pitchFamily="18" charset="0"/>
                <a:ea typeface="Roboto Black"/>
                <a:cs typeface="Roboto Black"/>
                <a:sym typeface="Roboto Black"/>
              </a:rPr>
              <a:t>,</a:t>
            </a:r>
          </a:p>
          <a:p>
            <a:pPr defTabSz="1219170">
              <a:buClr>
                <a:srgbClr val="000000"/>
              </a:buClr>
              <a:buSzPts val="4800"/>
            </a:pPr>
            <a:r>
              <a:rPr lang="en-US" sz="2000" kern="0" dirty="0">
                <a:solidFill>
                  <a:schemeClr val="bg1"/>
                </a:solidFill>
                <a:latin typeface="Rockwell" panose="02060603020205020403" pitchFamily="18" charset="0"/>
                <a:ea typeface="Roboto Black"/>
                <a:cs typeface="Roboto Black"/>
                <a:sym typeface="Roboto Black"/>
              </a:rPr>
              <a:t>   	</a:t>
            </a:r>
            <a:r>
              <a:rPr lang="en-US" sz="2000" kern="0" dirty="0" err="1">
                <a:solidFill>
                  <a:schemeClr val="bg1"/>
                </a:solidFill>
                <a:latin typeface="Rockwell" panose="02060603020205020403" pitchFamily="18" charset="0"/>
                <a:ea typeface="Roboto Black"/>
                <a:cs typeface="Roboto Black"/>
                <a:sym typeface="Roboto Black"/>
              </a:rPr>
              <a:t>h.user_id</a:t>
            </a:r>
            <a:r>
              <a:rPr lang="en-US" sz="2000" kern="0" dirty="0">
                <a:solidFill>
                  <a:schemeClr val="bg1"/>
                </a:solidFill>
                <a:latin typeface="Rockwell" panose="02060603020205020403" pitchFamily="18" charset="0"/>
                <a:ea typeface="Roboto Black"/>
                <a:cs typeface="Roboto Black"/>
                <a:sym typeface="Roboto Black"/>
              </a:rPr>
              <a:t> IS NOT NULL AS '</a:t>
            </a:r>
            <a:r>
              <a:rPr lang="en-US" sz="2000" kern="0" dirty="0" err="1">
                <a:solidFill>
                  <a:schemeClr val="bg1"/>
                </a:solidFill>
                <a:latin typeface="Rockwell" panose="02060603020205020403" pitchFamily="18" charset="0"/>
                <a:ea typeface="Roboto Black"/>
                <a:cs typeface="Roboto Black"/>
                <a:sym typeface="Roboto Black"/>
              </a:rPr>
              <a:t>is_home_try_on</a:t>
            </a:r>
            <a:r>
              <a:rPr lang="en-US" sz="2000" kern="0" dirty="0">
                <a:solidFill>
                  <a:schemeClr val="bg1"/>
                </a:solidFill>
                <a:latin typeface="Rockwell" panose="02060603020205020403" pitchFamily="18" charset="0"/>
                <a:ea typeface="Roboto Black"/>
                <a:cs typeface="Roboto Black"/>
                <a:sym typeface="Roboto Black"/>
              </a:rPr>
              <a:t>',</a:t>
            </a:r>
          </a:p>
          <a:p>
            <a:pPr defTabSz="1219170">
              <a:buClr>
                <a:srgbClr val="000000"/>
              </a:buClr>
              <a:buSzPts val="4800"/>
            </a:pPr>
            <a:r>
              <a:rPr lang="en-US" sz="2000" kern="0" dirty="0">
                <a:solidFill>
                  <a:schemeClr val="bg1"/>
                </a:solidFill>
                <a:latin typeface="Rockwell" panose="02060603020205020403" pitchFamily="18" charset="0"/>
                <a:ea typeface="Roboto Black"/>
                <a:cs typeface="Roboto Black"/>
                <a:sym typeface="Roboto Black"/>
              </a:rPr>
              <a:t>   	</a:t>
            </a:r>
            <a:r>
              <a:rPr lang="en-US" sz="2000" kern="0" dirty="0" err="1">
                <a:solidFill>
                  <a:schemeClr val="bg1"/>
                </a:solidFill>
                <a:latin typeface="Rockwell" panose="02060603020205020403" pitchFamily="18" charset="0"/>
                <a:ea typeface="Roboto Black"/>
                <a:cs typeface="Roboto Black"/>
                <a:sym typeface="Roboto Black"/>
              </a:rPr>
              <a:t>h.number_of_pairs</a:t>
            </a:r>
            <a:r>
              <a:rPr lang="en-US" sz="2000" kern="0" dirty="0">
                <a:solidFill>
                  <a:schemeClr val="bg1"/>
                </a:solidFill>
                <a:latin typeface="Rockwell" panose="02060603020205020403" pitchFamily="18" charset="0"/>
                <a:ea typeface="Roboto Black"/>
                <a:cs typeface="Roboto Black"/>
                <a:sym typeface="Roboto Black"/>
              </a:rPr>
              <a:t>,</a:t>
            </a:r>
          </a:p>
          <a:p>
            <a:pPr defTabSz="1219170">
              <a:buClr>
                <a:srgbClr val="000000"/>
              </a:buClr>
              <a:buSzPts val="4800"/>
            </a:pPr>
            <a:r>
              <a:rPr lang="en-US" sz="2000" kern="0" dirty="0">
                <a:solidFill>
                  <a:schemeClr val="bg1"/>
                </a:solidFill>
                <a:latin typeface="Rockwell" panose="02060603020205020403" pitchFamily="18" charset="0"/>
                <a:ea typeface="Roboto Black"/>
                <a:cs typeface="Roboto Black"/>
                <a:sym typeface="Roboto Black"/>
              </a:rPr>
              <a:t>   	</a:t>
            </a:r>
            <a:r>
              <a:rPr lang="en-US" sz="2000" kern="0" dirty="0" err="1">
                <a:solidFill>
                  <a:schemeClr val="bg1"/>
                </a:solidFill>
                <a:latin typeface="Rockwell" panose="02060603020205020403" pitchFamily="18" charset="0"/>
                <a:ea typeface="Roboto Black"/>
                <a:cs typeface="Roboto Black"/>
                <a:sym typeface="Roboto Black"/>
              </a:rPr>
              <a:t>p.user_id</a:t>
            </a:r>
            <a:r>
              <a:rPr lang="en-US" sz="2000" kern="0" dirty="0">
                <a:solidFill>
                  <a:schemeClr val="bg1"/>
                </a:solidFill>
                <a:latin typeface="Rockwell" panose="02060603020205020403" pitchFamily="18" charset="0"/>
                <a:ea typeface="Roboto Black"/>
                <a:cs typeface="Roboto Black"/>
                <a:sym typeface="Roboto Black"/>
              </a:rPr>
              <a:t> IS NOT NULL AS '</a:t>
            </a:r>
            <a:r>
              <a:rPr lang="en-US" sz="2000" kern="0" dirty="0" err="1">
                <a:solidFill>
                  <a:schemeClr val="bg1"/>
                </a:solidFill>
                <a:latin typeface="Rockwell" panose="02060603020205020403" pitchFamily="18" charset="0"/>
                <a:ea typeface="Roboto Black"/>
                <a:cs typeface="Roboto Black"/>
                <a:sym typeface="Roboto Black"/>
              </a:rPr>
              <a:t>is_purchase</a:t>
            </a:r>
            <a:r>
              <a:rPr lang="en-US" sz="2000" kern="0" dirty="0">
                <a:solidFill>
                  <a:schemeClr val="bg1"/>
                </a:solidFill>
                <a:latin typeface="Rockwell" panose="02060603020205020403" pitchFamily="18" charset="0"/>
                <a:ea typeface="Roboto Black"/>
                <a:cs typeface="Roboto Black"/>
                <a:sym typeface="Roboto Black"/>
              </a:rPr>
              <a:t>'</a:t>
            </a:r>
          </a:p>
          <a:p>
            <a:pPr defTabSz="1219170">
              <a:buClr>
                <a:srgbClr val="000000"/>
              </a:buClr>
              <a:buSzPts val="4800"/>
            </a:pPr>
            <a:r>
              <a:rPr lang="en-US" sz="2000" kern="0" dirty="0">
                <a:solidFill>
                  <a:schemeClr val="bg1"/>
                </a:solidFill>
                <a:latin typeface="Rockwell" panose="02060603020205020403" pitchFamily="18" charset="0"/>
                <a:ea typeface="Roboto Black"/>
                <a:cs typeface="Roboto Black"/>
                <a:sym typeface="Roboto Black"/>
              </a:rPr>
              <a:t>FROM quiz q</a:t>
            </a:r>
          </a:p>
          <a:p>
            <a:pPr defTabSz="1219170">
              <a:buClr>
                <a:srgbClr val="000000"/>
              </a:buClr>
              <a:buSzPts val="4800"/>
            </a:pPr>
            <a:r>
              <a:rPr lang="en-US" sz="2000" kern="0" dirty="0">
                <a:solidFill>
                  <a:schemeClr val="bg1"/>
                </a:solidFill>
                <a:latin typeface="Rockwell" panose="02060603020205020403" pitchFamily="18" charset="0"/>
                <a:ea typeface="Roboto Black"/>
                <a:cs typeface="Roboto Black"/>
                <a:sym typeface="Roboto Black"/>
              </a:rPr>
              <a:t>LEFT JOIN </a:t>
            </a:r>
            <a:r>
              <a:rPr lang="en-US" sz="2000" kern="0" dirty="0" err="1">
                <a:solidFill>
                  <a:schemeClr val="bg1"/>
                </a:solidFill>
                <a:latin typeface="Rockwell" panose="02060603020205020403" pitchFamily="18" charset="0"/>
                <a:ea typeface="Roboto Black"/>
                <a:cs typeface="Roboto Black"/>
                <a:sym typeface="Roboto Black"/>
              </a:rPr>
              <a:t>home_try_on</a:t>
            </a:r>
            <a:r>
              <a:rPr lang="en-US" sz="2000" kern="0" dirty="0">
                <a:solidFill>
                  <a:schemeClr val="bg1"/>
                </a:solidFill>
                <a:latin typeface="Rockwell" panose="02060603020205020403" pitchFamily="18" charset="0"/>
                <a:ea typeface="Roboto Black"/>
                <a:cs typeface="Roboto Black"/>
                <a:sym typeface="Roboto Black"/>
              </a:rPr>
              <a:t> h</a:t>
            </a:r>
          </a:p>
          <a:p>
            <a:pPr defTabSz="1219170">
              <a:buClr>
                <a:srgbClr val="000000"/>
              </a:buClr>
              <a:buSzPts val="4800"/>
            </a:pPr>
            <a:r>
              <a:rPr lang="en-US" sz="2000" kern="0" dirty="0">
                <a:solidFill>
                  <a:schemeClr val="bg1"/>
                </a:solidFill>
                <a:latin typeface="Rockwell" panose="02060603020205020403" pitchFamily="18" charset="0"/>
                <a:ea typeface="Roboto Black"/>
                <a:cs typeface="Roboto Black"/>
                <a:sym typeface="Roboto Black"/>
              </a:rPr>
              <a:t>   	ON </a:t>
            </a:r>
            <a:r>
              <a:rPr lang="en-US" sz="2000" kern="0" dirty="0" err="1">
                <a:solidFill>
                  <a:schemeClr val="bg1"/>
                </a:solidFill>
                <a:latin typeface="Rockwell" panose="02060603020205020403" pitchFamily="18" charset="0"/>
                <a:ea typeface="Roboto Black"/>
                <a:cs typeface="Roboto Black"/>
                <a:sym typeface="Roboto Black"/>
              </a:rPr>
              <a:t>q.user_id</a:t>
            </a:r>
            <a:r>
              <a:rPr lang="en-US" sz="2000" kern="0" dirty="0">
                <a:solidFill>
                  <a:schemeClr val="bg1"/>
                </a:solidFill>
                <a:latin typeface="Rockwell" panose="02060603020205020403" pitchFamily="18" charset="0"/>
                <a:ea typeface="Roboto Black"/>
                <a:cs typeface="Roboto Black"/>
                <a:sym typeface="Roboto Black"/>
              </a:rPr>
              <a:t> = </a:t>
            </a:r>
            <a:r>
              <a:rPr lang="en-US" sz="2000" kern="0" dirty="0" err="1">
                <a:solidFill>
                  <a:schemeClr val="bg1"/>
                </a:solidFill>
                <a:latin typeface="Rockwell" panose="02060603020205020403" pitchFamily="18" charset="0"/>
                <a:ea typeface="Roboto Black"/>
                <a:cs typeface="Roboto Black"/>
                <a:sym typeface="Roboto Black"/>
              </a:rPr>
              <a:t>h.user_id</a:t>
            </a:r>
            <a:endParaRPr lang="en-US" sz="2000" kern="0" dirty="0">
              <a:solidFill>
                <a:schemeClr val="bg1"/>
              </a:solidFill>
              <a:latin typeface="Rockwell" panose="02060603020205020403" pitchFamily="18" charset="0"/>
              <a:ea typeface="Roboto Black"/>
              <a:cs typeface="Roboto Black"/>
              <a:sym typeface="Roboto Black"/>
            </a:endParaRPr>
          </a:p>
          <a:p>
            <a:pPr defTabSz="1219170">
              <a:buClr>
                <a:srgbClr val="000000"/>
              </a:buClr>
              <a:buSzPts val="4800"/>
            </a:pPr>
            <a:r>
              <a:rPr lang="en-US" sz="2000" kern="0" dirty="0">
                <a:solidFill>
                  <a:schemeClr val="bg1"/>
                </a:solidFill>
                <a:latin typeface="Rockwell" panose="02060603020205020403" pitchFamily="18" charset="0"/>
                <a:ea typeface="Roboto Black"/>
                <a:cs typeface="Roboto Black"/>
                <a:sym typeface="Roboto Black"/>
              </a:rPr>
              <a:t>LEFT JOIN purchase p</a:t>
            </a:r>
          </a:p>
          <a:p>
            <a:pPr defTabSz="1219170">
              <a:buClr>
                <a:srgbClr val="000000"/>
              </a:buClr>
              <a:buSzPts val="4800"/>
            </a:pPr>
            <a:r>
              <a:rPr lang="en-US" sz="2000" kern="0" dirty="0">
                <a:solidFill>
                  <a:schemeClr val="bg1"/>
                </a:solidFill>
                <a:latin typeface="Rockwell" panose="02060603020205020403" pitchFamily="18" charset="0"/>
                <a:ea typeface="Roboto Black"/>
                <a:cs typeface="Roboto Black"/>
                <a:sym typeface="Roboto Black"/>
              </a:rPr>
              <a:t>   	ON </a:t>
            </a:r>
            <a:r>
              <a:rPr lang="en-US" sz="2000" kern="0" dirty="0" err="1">
                <a:solidFill>
                  <a:schemeClr val="bg1"/>
                </a:solidFill>
                <a:latin typeface="Rockwell" panose="02060603020205020403" pitchFamily="18" charset="0"/>
                <a:ea typeface="Roboto Black"/>
                <a:cs typeface="Roboto Black"/>
                <a:sym typeface="Roboto Black"/>
              </a:rPr>
              <a:t>p.user_id</a:t>
            </a:r>
            <a:r>
              <a:rPr lang="en-US" sz="2000" kern="0" dirty="0">
                <a:solidFill>
                  <a:schemeClr val="bg1"/>
                </a:solidFill>
                <a:latin typeface="Rockwell" panose="02060603020205020403" pitchFamily="18" charset="0"/>
                <a:ea typeface="Roboto Black"/>
                <a:cs typeface="Roboto Black"/>
                <a:sym typeface="Roboto Black"/>
              </a:rPr>
              <a:t> = </a:t>
            </a:r>
            <a:r>
              <a:rPr lang="en-US" sz="2000" kern="0" dirty="0" err="1">
                <a:solidFill>
                  <a:schemeClr val="bg1"/>
                </a:solidFill>
                <a:latin typeface="Rockwell" panose="02060603020205020403" pitchFamily="18" charset="0"/>
                <a:ea typeface="Roboto Black"/>
                <a:cs typeface="Roboto Black"/>
                <a:sym typeface="Roboto Black"/>
              </a:rPr>
              <a:t>q.user_id</a:t>
            </a:r>
            <a:r>
              <a:rPr lang="en-US" sz="2000" kern="0" dirty="0">
                <a:solidFill>
                  <a:schemeClr val="bg1"/>
                </a:solidFill>
                <a:latin typeface="Rockwell" panose="02060603020205020403" pitchFamily="18" charset="0"/>
                <a:ea typeface="Roboto Black"/>
                <a:cs typeface="Roboto Black"/>
                <a:sym typeface="Roboto Black"/>
              </a:rPr>
              <a:t>)</a:t>
            </a:r>
          </a:p>
          <a:p>
            <a:pPr defTabSz="1219170">
              <a:buClr>
                <a:srgbClr val="000000"/>
              </a:buClr>
              <a:buSzPts val="4800"/>
            </a:pPr>
            <a:r>
              <a:rPr lang="en-US" sz="2000" kern="0" dirty="0">
                <a:solidFill>
                  <a:schemeClr val="bg1"/>
                </a:solidFill>
                <a:latin typeface="Rockwell" panose="02060603020205020403" pitchFamily="18" charset="0"/>
                <a:ea typeface="Roboto Black"/>
                <a:cs typeface="Roboto Black"/>
                <a:sym typeface="Roboto Black"/>
              </a:rPr>
              <a:t>   </a:t>
            </a:r>
          </a:p>
          <a:p>
            <a:pPr defTabSz="1219170">
              <a:buClr>
                <a:srgbClr val="000000"/>
              </a:buClr>
              <a:buSzPts val="4800"/>
            </a:pPr>
            <a:r>
              <a:rPr lang="en-US" sz="2000" kern="0" dirty="0">
                <a:solidFill>
                  <a:schemeClr val="bg1"/>
                </a:solidFill>
                <a:latin typeface="Rockwell" panose="02060603020205020403" pitchFamily="18" charset="0"/>
                <a:ea typeface="Roboto Black"/>
                <a:cs typeface="Roboto Black"/>
                <a:sym typeface="Roboto Black"/>
              </a:rPr>
              <a:t>SELECT COUNT(*) as 'browse',</a:t>
            </a:r>
          </a:p>
          <a:p>
            <a:pPr defTabSz="1219170">
              <a:buClr>
                <a:srgbClr val="000000"/>
              </a:buClr>
              <a:buSzPts val="4800"/>
            </a:pPr>
            <a:r>
              <a:rPr lang="en-US" sz="2000" kern="0" dirty="0">
                <a:solidFill>
                  <a:schemeClr val="bg1"/>
                </a:solidFill>
                <a:latin typeface="Rockwell" panose="02060603020205020403" pitchFamily="18" charset="0"/>
                <a:ea typeface="Roboto Black"/>
                <a:cs typeface="Roboto Black"/>
                <a:sym typeface="Roboto Black"/>
              </a:rPr>
              <a:t>	SUM(</a:t>
            </a:r>
            <a:r>
              <a:rPr lang="en-US" sz="2000" kern="0" dirty="0" err="1">
                <a:solidFill>
                  <a:schemeClr val="bg1"/>
                </a:solidFill>
                <a:latin typeface="Rockwell" panose="02060603020205020403" pitchFamily="18" charset="0"/>
                <a:ea typeface="Roboto Black"/>
                <a:cs typeface="Roboto Black"/>
                <a:sym typeface="Roboto Black"/>
              </a:rPr>
              <a:t>is_home_try_on</a:t>
            </a:r>
            <a:r>
              <a:rPr lang="en-US" sz="2000" kern="0" dirty="0">
                <a:solidFill>
                  <a:schemeClr val="bg1"/>
                </a:solidFill>
                <a:latin typeface="Rockwell" panose="02060603020205020403" pitchFamily="18" charset="0"/>
                <a:ea typeface="Roboto Black"/>
                <a:cs typeface="Roboto Black"/>
                <a:sym typeface="Roboto Black"/>
              </a:rPr>
              <a:t>) as 'try’,</a:t>
            </a:r>
          </a:p>
          <a:p>
            <a:pPr defTabSz="1219170">
              <a:buClr>
                <a:srgbClr val="000000"/>
              </a:buClr>
              <a:buSzPts val="4800"/>
            </a:pPr>
            <a:r>
              <a:rPr lang="en-US" sz="2000" kern="0" dirty="0">
                <a:solidFill>
                  <a:schemeClr val="bg1"/>
                </a:solidFill>
                <a:latin typeface="Rockwell" panose="02060603020205020403" pitchFamily="18" charset="0"/>
                <a:ea typeface="Roboto Black"/>
                <a:cs typeface="Roboto Black"/>
                <a:sym typeface="Roboto Black"/>
              </a:rPr>
              <a:t> 	 SUM(</a:t>
            </a:r>
            <a:r>
              <a:rPr lang="en-US" sz="2000" kern="0" dirty="0" err="1">
                <a:solidFill>
                  <a:schemeClr val="bg1"/>
                </a:solidFill>
                <a:latin typeface="Rockwell" panose="02060603020205020403" pitchFamily="18" charset="0"/>
                <a:ea typeface="Roboto Black"/>
                <a:cs typeface="Roboto Black"/>
                <a:sym typeface="Roboto Black"/>
              </a:rPr>
              <a:t>is_purchase</a:t>
            </a:r>
            <a:r>
              <a:rPr lang="en-US" sz="2000" kern="0" dirty="0">
                <a:solidFill>
                  <a:schemeClr val="bg1"/>
                </a:solidFill>
                <a:latin typeface="Rockwell" panose="02060603020205020403" pitchFamily="18" charset="0"/>
                <a:ea typeface="Roboto Black"/>
                <a:cs typeface="Roboto Black"/>
                <a:sym typeface="Roboto Black"/>
              </a:rPr>
              <a:t>) as 'bought'</a:t>
            </a:r>
          </a:p>
          <a:p>
            <a:pPr defTabSz="1219170">
              <a:buClr>
                <a:srgbClr val="000000"/>
              </a:buClr>
              <a:buSzPts val="4800"/>
            </a:pPr>
            <a:r>
              <a:rPr lang="en-US" sz="2000" kern="0" dirty="0">
                <a:solidFill>
                  <a:schemeClr val="bg1"/>
                </a:solidFill>
                <a:latin typeface="Rockwell" panose="02060603020205020403" pitchFamily="18" charset="0"/>
                <a:ea typeface="Roboto Black"/>
                <a:cs typeface="Roboto Black"/>
                <a:sym typeface="Roboto Black"/>
              </a:rPr>
              <a:t>FROM funnels;</a:t>
            </a:r>
          </a:p>
          <a:p>
            <a:pPr marR="0" lvl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03ECBBB-0F04-4AA0-A88F-1F7DAE97F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439960"/>
              </p:ext>
            </p:extLst>
          </p:nvPr>
        </p:nvGraphicFramePr>
        <p:xfrm>
          <a:off x="6920800" y="5470672"/>
          <a:ext cx="4267200" cy="751968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19852674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901294928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2664511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292929"/>
                          </a:solidFill>
                          <a:effectLst/>
                        </a:rPr>
                        <a:t>browse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292929"/>
                          </a:solidFill>
                          <a:effectLst/>
                        </a:rPr>
                        <a:t>try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292929"/>
                          </a:solidFill>
                          <a:effectLst/>
                        </a:rPr>
                        <a:t>bought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496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1000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750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495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8697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732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137160" y="1"/>
            <a:ext cx="11902440" cy="677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143000" marR="0" lvl="0" indent="-114300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Tx/>
              <a:buAutoNum type="arabicPeriod"/>
              <a:tabLst/>
              <a:defRPr/>
            </a:pPr>
            <a:r>
              <a:rPr kumimoji="0" lang="en-US" sz="6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Quiz Funnel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6. Total Sales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Rockwell" panose="02060603020205020403" pitchFamily="18" charset="0"/>
              <a:ea typeface="Roboto Black"/>
              <a:cs typeface="Arial"/>
              <a:sym typeface="Roboto Black"/>
            </a:endParaRPr>
          </a:p>
          <a:p>
            <a:pPr lvl="0" defTabSz="1219170">
              <a:buClr>
                <a:srgbClr val="000000"/>
              </a:buClr>
              <a:buSzPts val="4800"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WITH funnels AS (</a:t>
            </a:r>
          </a:p>
          <a:p>
            <a:pPr lvl="0" defTabSz="1219170">
              <a:buClr>
                <a:srgbClr val="000000"/>
              </a:buClr>
              <a:buSzPts val="4800"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	SELECT DISTINCT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q.user_id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,</a:t>
            </a:r>
          </a:p>
          <a:p>
            <a:pPr lvl="0" defTabSz="1219170">
              <a:buClr>
                <a:srgbClr val="000000"/>
              </a:buClr>
              <a:buSzPts val="4800"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   		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h.user_id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 IS NOT NULL AS '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is_home_try_on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',</a:t>
            </a:r>
          </a:p>
          <a:p>
            <a:pPr lvl="0" defTabSz="1219170">
              <a:buClr>
                <a:srgbClr val="000000"/>
              </a:buClr>
              <a:buSzPts val="4800"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   		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h.number_of_pairs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 AS 'pairs',</a:t>
            </a:r>
          </a:p>
          <a:p>
            <a:pPr lvl="0" defTabSz="1219170">
              <a:buClr>
                <a:srgbClr val="000000"/>
              </a:buClr>
              <a:buSzPts val="4800"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   		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p.user_id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 IS NOT NULL AS '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is_purchase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',</a:t>
            </a:r>
          </a:p>
          <a:p>
            <a:pPr lvl="0" defTabSz="1219170">
              <a:buClr>
                <a:srgbClr val="000000"/>
              </a:buClr>
              <a:buSzPts val="4800"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  		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p.price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 IS NULL AS '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NoSale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'</a:t>
            </a:r>
          </a:p>
          <a:p>
            <a:pPr lvl="0" defTabSz="1219170">
              <a:buClr>
                <a:srgbClr val="000000"/>
              </a:buClr>
              <a:buSzPts val="4800"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	FROM quiz q</a:t>
            </a:r>
          </a:p>
          <a:p>
            <a:pPr lvl="0" defTabSz="1219170">
              <a:buClr>
                <a:srgbClr val="000000"/>
              </a:buClr>
              <a:buSzPts val="4800"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	LEFT JOIN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home_try_on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 h</a:t>
            </a:r>
          </a:p>
          <a:p>
            <a:pPr lvl="0" defTabSz="1219170">
              <a:buClr>
                <a:srgbClr val="000000"/>
              </a:buClr>
              <a:buSzPts val="4800"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   		ON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q.user_id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 =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h.user_id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Rockwell" panose="02060603020205020403" pitchFamily="18" charset="0"/>
              <a:ea typeface="Roboto Black"/>
              <a:cs typeface="Arial"/>
              <a:sym typeface="Roboto Black"/>
            </a:endParaRPr>
          </a:p>
          <a:p>
            <a:pPr lvl="0" defTabSz="1219170">
              <a:buClr>
                <a:srgbClr val="000000"/>
              </a:buClr>
              <a:buSzPts val="4800"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	LEFT JOIN purchase p</a:t>
            </a:r>
          </a:p>
          <a:p>
            <a:pPr lvl="0" defTabSz="1219170">
              <a:buClr>
                <a:srgbClr val="000000"/>
              </a:buClr>
              <a:buSzPts val="4800"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   		ON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p.user_id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 =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q.user_id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)</a:t>
            </a:r>
          </a:p>
          <a:p>
            <a:pPr lvl="0" defTabSz="1219170">
              <a:buClr>
                <a:srgbClr val="000000"/>
              </a:buClr>
              <a:buSzPts val="4800"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 </a:t>
            </a:r>
          </a:p>
          <a:p>
            <a:pPr lvl="0" defTabSz="1219170">
              <a:buClr>
                <a:srgbClr val="000000"/>
              </a:buClr>
              <a:buSzPts val="4800"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SELECT COUNT(*) as 'U_IDs',</a:t>
            </a:r>
          </a:p>
          <a:p>
            <a:pPr lvl="0" defTabSz="1219170">
              <a:buClr>
                <a:srgbClr val="000000"/>
              </a:buClr>
              <a:buSzPts val="4800"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	SUM(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is_purchase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) AS '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bought_cnt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',</a:t>
            </a:r>
          </a:p>
          <a:p>
            <a:pPr lvl="0" defTabSz="1219170">
              <a:buClr>
                <a:srgbClr val="000000"/>
              </a:buClr>
              <a:buSzPts val="4800"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  	SUM(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NoSale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) AS '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NoSale_cnt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',</a:t>
            </a:r>
          </a:p>
          <a:p>
            <a:pPr lvl="0" defTabSz="1219170">
              <a:buClr>
                <a:srgbClr val="000000"/>
              </a:buClr>
              <a:buSzPts val="4800"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  	1.0 * SUM(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is_purchase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) / (SUM(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is_purchase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) +  SUM(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NoSale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))  AS '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bought_percent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'</a:t>
            </a:r>
          </a:p>
          <a:p>
            <a:pPr lvl="0" defTabSz="1219170">
              <a:buClr>
                <a:srgbClr val="000000"/>
              </a:buClr>
              <a:buSzPts val="4800"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  FROM funnels;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59F7FB0-9A81-4DE8-9F89-931A1B1F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934824"/>
              </p:ext>
            </p:extLst>
          </p:nvPr>
        </p:nvGraphicFramePr>
        <p:xfrm>
          <a:off x="6080761" y="4646871"/>
          <a:ext cx="5958839" cy="751968"/>
        </p:xfrm>
        <a:graphic>
          <a:graphicData uri="http://schemas.openxmlformats.org/drawingml/2006/table">
            <a:tbl>
              <a:tblPr/>
              <a:tblGrid>
                <a:gridCol w="1011362">
                  <a:extLst>
                    <a:ext uri="{9D8B030D-6E8A-4147-A177-3AD203B41FA5}">
                      <a16:colId xmlns:a16="http://schemas.microsoft.com/office/drawing/2014/main" val="1709021304"/>
                    </a:ext>
                  </a:extLst>
                </a:gridCol>
                <a:gridCol w="1489710">
                  <a:extLst>
                    <a:ext uri="{9D8B030D-6E8A-4147-A177-3AD203B41FA5}">
                      <a16:colId xmlns:a16="http://schemas.microsoft.com/office/drawing/2014/main" val="1043165895"/>
                    </a:ext>
                  </a:extLst>
                </a:gridCol>
                <a:gridCol w="1476043">
                  <a:extLst>
                    <a:ext uri="{9D8B030D-6E8A-4147-A177-3AD203B41FA5}">
                      <a16:colId xmlns:a16="http://schemas.microsoft.com/office/drawing/2014/main" val="3373830979"/>
                    </a:ext>
                  </a:extLst>
                </a:gridCol>
                <a:gridCol w="1981724">
                  <a:extLst>
                    <a:ext uri="{9D8B030D-6E8A-4147-A177-3AD203B41FA5}">
                      <a16:colId xmlns:a16="http://schemas.microsoft.com/office/drawing/2014/main" val="2887768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92929"/>
                          </a:solidFill>
                          <a:effectLst/>
                        </a:rPr>
                        <a:t>U_IDs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292929"/>
                          </a:solidFill>
                          <a:effectLst/>
                        </a:rPr>
                        <a:t>bought_cnt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292929"/>
                          </a:solidFill>
                          <a:effectLst/>
                        </a:rPr>
                        <a:t>NoSale_cnt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292929"/>
                          </a:solidFill>
                          <a:effectLst/>
                        </a:rPr>
                        <a:t>bought_percent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457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1000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495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505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0.495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970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4961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144780" y="-152399"/>
            <a:ext cx="11902440" cy="677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143000" marR="0" lvl="0" indent="-114300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Tx/>
              <a:buAutoNum type="arabicPeriod"/>
              <a:tabLst/>
              <a:defRPr/>
            </a:pPr>
            <a:r>
              <a:rPr kumimoji="0" lang="en-US" sz="6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Quiz Funnel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 pitchFamily="18" charset="0"/>
                <a:ea typeface="Roboto Black"/>
                <a:cs typeface="Arial"/>
                <a:sym typeface="Roboto Black"/>
              </a:rPr>
              <a:t>6. 3 Pair Count, 5 Pair Count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Rockwell" panose="02060603020205020403" pitchFamily="18" charset="0"/>
              <a:ea typeface="Roboto Black"/>
              <a:cs typeface="Arial"/>
              <a:sym typeface="Roboto Black"/>
            </a:endParaRPr>
          </a:p>
          <a:p>
            <a:pPr lvl="0" defTabSz="1219170">
              <a:buClr>
                <a:srgbClr val="000000"/>
              </a:buClr>
              <a:buSzPts val="4800"/>
            </a:pPr>
            <a:r>
              <a:rPr lang="en-US" sz="1867" kern="0" dirty="0">
                <a:solidFill>
                  <a:srgbClr val="FFFF00"/>
                </a:solidFill>
                <a:ea typeface="Arial"/>
                <a:cs typeface="Arial"/>
                <a:sym typeface="Arial"/>
              </a:rPr>
              <a:t>WITH funnels AS (</a:t>
            </a:r>
          </a:p>
          <a:p>
            <a:pPr lvl="0" defTabSz="1219170">
              <a:buClr>
                <a:srgbClr val="000000"/>
              </a:buClr>
              <a:buSzPts val="4800"/>
            </a:pPr>
            <a:r>
              <a:rPr lang="en-US" sz="1867" kern="0" dirty="0">
                <a:solidFill>
                  <a:srgbClr val="FFFF00"/>
                </a:solidFill>
                <a:ea typeface="Arial"/>
                <a:cs typeface="Arial"/>
                <a:sym typeface="Arial"/>
              </a:rPr>
              <a:t>	SELECT DISTINCT </a:t>
            </a:r>
            <a:r>
              <a:rPr lang="en-US" sz="1867" kern="0" dirty="0" err="1">
                <a:solidFill>
                  <a:srgbClr val="FFFF00"/>
                </a:solidFill>
                <a:ea typeface="Arial"/>
                <a:cs typeface="Arial"/>
                <a:sym typeface="Arial"/>
              </a:rPr>
              <a:t>q.user_id</a:t>
            </a:r>
            <a:r>
              <a:rPr lang="en-US" sz="1867" kern="0" dirty="0">
                <a:solidFill>
                  <a:srgbClr val="FFFF00"/>
                </a:solidFill>
                <a:ea typeface="Arial"/>
                <a:cs typeface="Arial"/>
                <a:sym typeface="Arial"/>
              </a:rPr>
              <a:t>,</a:t>
            </a:r>
          </a:p>
          <a:p>
            <a:pPr lvl="0" defTabSz="1219170">
              <a:buClr>
                <a:srgbClr val="000000"/>
              </a:buClr>
              <a:buSzPts val="4800"/>
            </a:pPr>
            <a:r>
              <a:rPr lang="en-US" sz="1867" kern="0" dirty="0">
                <a:solidFill>
                  <a:srgbClr val="FFFF00"/>
                </a:solidFill>
                <a:ea typeface="Arial"/>
                <a:cs typeface="Arial"/>
                <a:sym typeface="Arial"/>
              </a:rPr>
              <a:t>   	</a:t>
            </a:r>
            <a:r>
              <a:rPr lang="en-US" sz="1867" kern="0" dirty="0" err="1">
                <a:solidFill>
                  <a:srgbClr val="FFFF00"/>
                </a:solidFill>
                <a:ea typeface="Arial"/>
                <a:cs typeface="Arial"/>
                <a:sym typeface="Arial"/>
              </a:rPr>
              <a:t>h.user_id</a:t>
            </a:r>
            <a:r>
              <a:rPr lang="en-US" sz="1867" kern="0" dirty="0">
                <a:solidFill>
                  <a:srgbClr val="FFFF00"/>
                </a:solidFill>
                <a:ea typeface="Arial"/>
                <a:cs typeface="Arial"/>
                <a:sym typeface="Arial"/>
              </a:rPr>
              <a:t> IS NOT NULL AS '</a:t>
            </a:r>
            <a:r>
              <a:rPr lang="en-US" sz="1867" kern="0" dirty="0" err="1">
                <a:solidFill>
                  <a:srgbClr val="FFFF00"/>
                </a:solidFill>
                <a:ea typeface="Arial"/>
                <a:cs typeface="Arial"/>
                <a:sym typeface="Arial"/>
              </a:rPr>
              <a:t>is_home_try_on</a:t>
            </a:r>
            <a:r>
              <a:rPr lang="en-US" sz="1867" kern="0" dirty="0">
                <a:solidFill>
                  <a:srgbClr val="FFFF00"/>
                </a:solidFill>
                <a:ea typeface="Arial"/>
                <a:cs typeface="Arial"/>
                <a:sym typeface="Arial"/>
              </a:rPr>
              <a:t>',</a:t>
            </a:r>
          </a:p>
          <a:p>
            <a:pPr lvl="0" defTabSz="1219170">
              <a:buClr>
                <a:srgbClr val="000000"/>
              </a:buClr>
              <a:buSzPts val="4800"/>
            </a:pPr>
            <a:r>
              <a:rPr lang="en-US" sz="1867" kern="0" dirty="0">
                <a:solidFill>
                  <a:srgbClr val="FFFF00"/>
                </a:solidFill>
                <a:ea typeface="Arial"/>
                <a:cs typeface="Arial"/>
                <a:sym typeface="Arial"/>
              </a:rPr>
              <a:t>   	</a:t>
            </a:r>
            <a:r>
              <a:rPr lang="en-US" sz="1867" kern="0" dirty="0" err="1">
                <a:solidFill>
                  <a:srgbClr val="FFFF00"/>
                </a:solidFill>
                <a:ea typeface="Arial"/>
                <a:cs typeface="Arial"/>
                <a:sym typeface="Arial"/>
              </a:rPr>
              <a:t>h.number_of_pairs</a:t>
            </a:r>
            <a:r>
              <a:rPr lang="en-US" sz="1867" kern="0" dirty="0">
                <a:solidFill>
                  <a:srgbClr val="FFFF00"/>
                </a:solidFill>
                <a:ea typeface="Arial"/>
                <a:cs typeface="Arial"/>
                <a:sym typeface="Arial"/>
              </a:rPr>
              <a:t> AS 'pairs',</a:t>
            </a:r>
          </a:p>
          <a:p>
            <a:pPr lvl="0" defTabSz="1219170">
              <a:buClr>
                <a:srgbClr val="000000"/>
              </a:buClr>
              <a:buSzPts val="4800"/>
            </a:pPr>
            <a:r>
              <a:rPr lang="en-US" sz="1867" kern="0" dirty="0">
                <a:solidFill>
                  <a:srgbClr val="FFFF00"/>
                </a:solidFill>
                <a:ea typeface="Arial"/>
                <a:cs typeface="Arial"/>
                <a:sym typeface="Arial"/>
              </a:rPr>
              <a:t>   	</a:t>
            </a:r>
            <a:r>
              <a:rPr lang="en-US" sz="1867" kern="0" dirty="0" err="1">
                <a:solidFill>
                  <a:srgbClr val="FFFF00"/>
                </a:solidFill>
                <a:ea typeface="Arial"/>
                <a:cs typeface="Arial"/>
                <a:sym typeface="Arial"/>
              </a:rPr>
              <a:t>p.user_id</a:t>
            </a:r>
            <a:r>
              <a:rPr lang="en-US" sz="1867" kern="0" dirty="0">
                <a:solidFill>
                  <a:srgbClr val="FFFF00"/>
                </a:solidFill>
                <a:ea typeface="Arial"/>
                <a:cs typeface="Arial"/>
                <a:sym typeface="Arial"/>
              </a:rPr>
              <a:t> IS NOT NULL AS '</a:t>
            </a:r>
            <a:r>
              <a:rPr lang="en-US" sz="1867" kern="0" dirty="0" err="1">
                <a:solidFill>
                  <a:srgbClr val="FFFF00"/>
                </a:solidFill>
                <a:ea typeface="Arial"/>
                <a:cs typeface="Arial"/>
                <a:sym typeface="Arial"/>
              </a:rPr>
              <a:t>is_purchase</a:t>
            </a:r>
            <a:r>
              <a:rPr lang="en-US" sz="1867" kern="0" dirty="0">
                <a:solidFill>
                  <a:srgbClr val="FFFF00"/>
                </a:solidFill>
                <a:ea typeface="Arial"/>
                <a:cs typeface="Arial"/>
                <a:sym typeface="Arial"/>
              </a:rPr>
              <a:t>'</a:t>
            </a:r>
          </a:p>
          <a:p>
            <a:pPr lvl="0" defTabSz="1219170">
              <a:buClr>
                <a:srgbClr val="000000"/>
              </a:buClr>
              <a:buSzPts val="4800"/>
            </a:pPr>
            <a:r>
              <a:rPr lang="en-US" sz="1867" kern="0" dirty="0">
                <a:solidFill>
                  <a:srgbClr val="FFFF00"/>
                </a:solidFill>
                <a:ea typeface="Arial"/>
                <a:cs typeface="Arial"/>
                <a:sym typeface="Arial"/>
              </a:rPr>
              <a:t>	FROM quiz q</a:t>
            </a:r>
          </a:p>
          <a:p>
            <a:pPr lvl="0" defTabSz="1219170">
              <a:buClr>
                <a:srgbClr val="000000"/>
              </a:buClr>
              <a:buSzPts val="4800"/>
            </a:pPr>
            <a:r>
              <a:rPr lang="en-US" sz="1867" kern="0" dirty="0">
                <a:solidFill>
                  <a:srgbClr val="FFFF00"/>
                </a:solidFill>
                <a:ea typeface="Arial"/>
                <a:cs typeface="Arial"/>
                <a:sym typeface="Arial"/>
              </a:rPr>
              <a:t>	LEFT JOIN </a:t>
            </a:r>
            <a:r>
              <a:rPr lang="en-US" sz="1867" kern="0" dirty="0" err="1">
                <a:solidFill>
                  <a:srgbClr val="FFFF00"/>
                </a:solidFill>
                <a:ea typeface="Arial"/>
                <a:cs typeface="Arial"/>
                <a:sym typeface="Arial"/>
              </a:rPr>
              <a:t>home_try_on</a:t>
            </a:r>
            <a:r>
              <a:rPr lang="en-US" sz="1867" kern="0" dirty="0">
                <a:solidFill>
                  <a:srgbClr val="FFFF00"/>
                </a:solidFill>
                <a:ea typeface="Arial"/>
                <a:cs typeface="Arial"/>
                <a:sym typeface="Arial"/>
              </a:rPr>
              <a:t> h</a:t>
            </a:r>
          </a:p>
          <a:p>
            <a:pPr lvl="0" defTabSz="1219170">
              <a:buClr>
                <a:srgbClr val="000000"/>
              </a:buClr>
              <a:buSzPts val="4800"/>
            </a:pPr>
            <a:r>
              <a:rPr lang="en-US" sz="1867" kern="0" dirty="0">
                <a:solidFill>
                  <a:srgbClr val="FFFF00"/>
                </a:solidFill>
                <a:ea typeface="Arial"/>
                <a:cs typeface="Arial"/>
                <a:sym typeface="Arial"/>
              </a:rPr>
              <a:t>   	ON </a:t>
            </a:r>
            <a:r>
              <a:rPr lang="en-US" sz="1867" kern="0" dirty="0" err="1">
                <a:solidFill>
                  <a:srgbClr val="FFFF00"/>
                </a:solidFill>
                <a:ea typeface="Arial"/>
                <a:cs typeface="Arial"/>
                <a:sym typeface="Arial"/>
              </a:rPr>
              <a:t>q.user_id</a:t>
            </a:r>
            <a:r>
              <a:rPr lang="en-US" sz="1867" kern="0" dirty="0">
                <a:solidFill>
                  <a:srgbClr val="FFFF00"/>
                </a:solidFill>
                <a:ea typeface="Arial"/>
                <a:cs typeface="Arial"/>
                <a:sym typeface="Arial"/>
              </a:rPr>
              <a:t> = </a:t>
            </a:r>
            <a:r>
              <a:rPr lang="en-US" sz="1867" kern="0" dirty="0" err="1">
                <a:solidFill>
                  <a:srgbClr val="FFFF00"/>
                </a:solidFill>
                <a:ea typeface="Arial"/>
                <a:cs typeface="Arial"/>
                <a:sym typeface="Arial"/>
              </a:rPr>
              <a:t>h.user_id</a:t>
            </a:r>
            <a:endParaRPr lang="en-US" sz="1867" kern="0" dirty="0">
              <a:solidFill>
                <a:srgbClr val="FFFF00"/>
              </a:solidFill>
              <a:ea typeface="Arial"/>
              <a:cs typeface="Arial"/>
              <a:sym typeface="Arial"/>
            </a:endParaRPr>
          </a:p>
          <a:p>
            <a:pPr lvl="0" defTabSz="1219170">
              <a:buClr>
                <a:srgbClr val="000000"/>
              </a:buClr>
              <a:buSzPts val="4800"/>
            </a:pPr>
            <a:r>
              <a:rPr lang="en-US" sz="1867" kern="0" dirty="0">
                <a:solidFill>
                  <a:srgbClr val="FFFF00"/>
                </a:solidFill>
                <a:ea typeface="Arial"/>
                <a:cs typeface="Arial"/>
                <a:sym typeface="Arial"/>
              </a:rPr>
              <a:t>	LEFT JOIN purchase p</a:t>
            </a:r>
          </a:p>
          <a:p>
            <a:pPr lvl="0" defTabSz="1219170">
              <a:buClr>
                <a:srgbClr val="000000"/>
              </a:buClr>
              <a:buSzPts val="4800"/>
            </a:pPr>
            <a:r>
              <a:rPr lang="en-US" sz="1867" kern="0" dirty="0">
                <a:solidFill>
                  <a:srgbClr val="FFFF00"/>
                </a:solidFill>
                <a:ea typeface="Arial"/>
                <a:cs typeface="Arial"/>
                <a:sym typeface="Arial"/>
              </a:rPr>
              <a:t>   	ON </a:t>
            </a:r>
            <a:r>
              <a:rPr lang="en-US" sz="1867" kern="0" dirty="0" err="1">
                <a:solidFill>
                  <a:srgbClr val="FFFF00"/>
                </a:solidFill>
                <a:ea typeface="Arial"/>
                <a:cs typeface="Arial"/>
                <a:sym typeface="Arial"/>
              </a:rPr>
              <a:t>p.user_id</a:t>
            </a:r>
            <a:r>
              <a:rPr lang="en-US" sz="1867" kern="0" dirty="0">
                <a:solidFill>
                  <a:srgbClr val="FFFF00"/>
                </a:solidFill>
                <a:ea typeface="Arial"/>
                <a:cs typeface="Arial"/>
                <a:sym typeface="Arial"/>
              </a:rPr>
              <a:t> = </a:t>
            </a:r>
            <a:r>
              <a:rPr lang="en-US" sz="1867" kern="0" dirty="0" err="1">
                <a:solidFill>
                  <a:srgbClr val="FFFF00"/>
                </a:solidFill>
                <a:ea typeface="Arial"/>
                <a:cs typeface="Arial"/>
                <a:sym typeface="Arial"/>
              </a:rPr>
              <a:t>q.user_id</a:t>
            </a:r>
            <a:r>
              <a:rPr lang="en-US" sz="1867" kern="0" dirty="0">
                <a:solidFill>
                  <a:srgbClr val="FFFF00"/>
                </a:solidFill>
                <a:ea typeface="Arial"/>
                <a:cs typeface="Arial"/>
                <a:sym typeface="Arial"/>
              </a:rPr>
              <a:t>)</a:t>
            </a:r>
          </a:p>
          <a:p>
            <a:pPr lvl="0" defTabSz="1219170">
              <a:buClr>
                <a:srgbClr val="000000"/>
              </a:buClr>
              <a:buSzPts val="4800"/>
            </a:pPr>
            <a:r>
              <a:rPr lang="en-US" sz="1867" kern="0" dirty="0">
                <a:solidFill>
                  <a:srgbClr val="FFFF00"/>
                </a:solidFill>
                <a:ea typeface="Arial"/>
                <a:cs typeface="Arial"/>
                <a:sym typeface="Arial"/>
              </a:rPr>
              <a:t>   </a:t>
            </a:r>
          </a:p>
          <a:p>
            <a:pPr lvl="0" defTabSz="1219170">
              <a:buClr>
                <a:srgbClr val="000000"/>
              </a:buClr>
              <a:buSzPts val="4800"/>
            </a:pPr>
            <a:r>
              <a:rPr lang="en-US" sz="1867" kern="0" dirty="0">
                <a:solidFill>
                  <a:srgbClr val="FFFF00"/>
                </a:solidFill>
                <a:ea typeface="Arial"/>
                <a:cs typeface="Arial"/>
                <a:sym typeface="Arial"/>
              </a:rPr>
              <a:t>SELECT COUNT(*) as 'browse',</a:t>
            </a:r>
          </a:p>
          <a:p>
            <a:pPr lvl="0" defTabSz="1219170">
              <a:buClr>
                <a:srgbClr val="000000"/>
              </a:buClr>
              <a:buSzPts val="4800"/>
            </a:pPr>
            <a:r>
              <a:rPr lang="en-US" sz="1867" kern="0" dirty="0">
                <a:solidFill>
                  <a:srgbClr val="FFFF00"/>
                </a:solidFill>
                <a:ea typeface="Arial"/>
                <a:cs typeface="Arial"/>
                <a:sym typeface="Arial"/>
              </a:rPr>
              <a:t>	SUM(</a:t>
            </a:r>
            <a:r>
              <a:rPr lang="en-US" sz="1867" kern="0" dirty="0" err="1">
                <a:solidFill>
                  <a:srgbClr val="FFFF00"/>
                </a:solidFill>
                <a:ea typeface="Arial"/>
                <a:cs typeface="Arial"/>
                <a:sym typeface="Arial"/>
              </a:rPr>
              <a:t>is_home_try_on</a:t>
            </a:r>
            <a:r>
              <a:rPr lang="en-US" sz="1867" kern="0" dirty="0">
                <a:solidFill>
                  <a:srgbClr val="FFFF00"/>
                </a:solidFill>
                <a:ea typeface="Arial"/>
                <a:cs typeface="Arial"/>
                <a:sym typeface="Arial"/>
              </a:rPr>
              <a:t>) AS 'try',</a:t>
            </a:r>
          </a:p>
          <a:p>
            <a:pPr lvl="0" defTabSz="1219170">
              <a:buClr>
                <a:srgbClr val="000000"/>
              </a:buClr>
              <a:buSzPts val="4800"/>
            </a:pPr>
            <a:r>
              <a:rPr lang="en-US" sz="1867" kern="0" dirty="0">
                <a:solidFill>
                  <a:srgbClr val="FFFF00"/>
                </a:solidFill>
                <a:ea typeface="Arial"/>
                <a:cs typeface="Arial"/>
                <a:sym typeface="Arial"/>
              </a:rPr>
              <a:t>  	SUM(</a:t>
            </a:r>
            <a:r>
              <a:rPr lang="en-US" sz="1867" kern="0" dirty="0" err="1">
                <a:solidFill>
                  <a:srgbClr val="FFFF00"/>
                </a:solidFill>
                <a:ea typeface="Arial"/>
                <a:cs typeface="Arial"/>
                <a:sym typeface="Arial"/>
              </a:rPr>
              <a:t>is_purchase</a:t>
            </a:r>
            <a:r>
              <a:rPr lang="en-US" sz="1867" kern="0" dirty="0">
                <a:solidFill>
                  <a:srgbClr val="FFFF00"/>
                </a:solidFill>
                <a:ea typeface="Arial"/>
                <a:cs typeface="Arial"/>
                <a:sym typeface="Arial"/>
              </a:rPr>
              <a:t>) AS 'bought',</a:t>
            </a:r>
          </a:p>
          <a:p>
            <a:pPr lvl="0" defTabSz="1219170">
              <a:buClr>
                <a:srgbClr val="000000"/>
              </a:buClr>
              <a:buSzPts val="4800"/>
            </a:pPr>
            <a:r>
              <a:rPr lang="en-US" sz="1867" kern="0" dirty="0">
                <a:solidFill>
                  <a:srgbClr val="FFFF00"/>
                </a:solidFill>
                <a:ea typeface="Arial"/>
                <a:cs typeface="Arial"/>
                <a:sym typeface="Arial"/>
              </a:rPr>
              <a:t>  	SUM(pairs = '3 pairs') AS '3pair',</a:t>
            </a:r>
          </a:p>
          <a:p>
            <a:pPr lvl="0" defTabSz="1219170">
              <a:buClr>
                <a:srgbClr val="000000"/>
              </a:buClr>
              <a:buSzPts val="4800"/>
            </a:pPr>
            <a:r>
              <a:rPr lang="en-US" sz="1867" kern="0" dirty="0">
                <a:solidFill>
                  <a:srgbClr val="FFFF00"/>
                </a:solidFill>
                <a:ea typeface="Arial"/>
                <a:cs typeface="Arial"/>
                <a:sym typeface="Arial"/>
              </a:rPr>
              <a:t>  	SUM(pairs = '5 pairs') AS '5pair'</a:t>
            </a:r>
          </a:p>
          <a:p>
            <a:pPr lvl="0" defTabSz="1219170">
              <a:buClr>
                <a:srgbClr val="000000"/>
              </a:buClr>
              <a:buSzPts val="4800"/>
            </a:pPr>
            <a:r>
              <a:rPr lang="en-US" sz="1867" kern="0" dirty="0">
                <a:solidFill>
                  <a:srgbClr val="FFFF00"/>
                </a:solidFill>
                <a:ea typeface="Arial"/>
                <a:cs typeface="Arial"/>
                <a:sym typeface="Arial"/>
              </a:rPr>
              <a:t>FROM funnels;</a:t>
            </a: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E3FCC1F-8F9D-466D-B2B9-F81EC5B16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425594"/>
              </p:ext>
            </p:extLst>
          </p:nvPr>
        </p:nvGraphicFramePr>
        <p:xfrm>
          <a:off x="6576059" y="5211508"/>
          <a:ext cx="4840877" cy="751968"/>
        </p:xfrm>
        <a:graphic>
          <a:graphicData uri="http://schemas.openxmlformats.org/drawingml/2006/table">
            <a:tbl>
              <a:tblPr/>
              <a:tblGrid>
                <a:gridCol w="1020667">
                  <a:extLst>
                    <a:ext uri="{9D8B030D-6E8A-4147-A177-3AD203B41FA5}">
                      <a16:colId xmlns:a16="http://schemas.microsoft.com/office/drawing/2014/main" val="2158081223"/>
                    </a:ext>
                  </a:extLst>
                </a:gridCol>
                <a:gridCol w="933181">
                  <a:extLst>
                    <a:ext uri="{9D8B030D-6E8A-4147-A177-3AD203B41FA5}">
                      <a16:colId xmlns:a16="http://schemas.microsoft.com/office/drawing/2014/main" val="447684409"/>
                    </a:ext>
                  </a:extLst>
                </a:gridCol>
                <a:gridCol w="1020667">
                  <a:extLst>
                    <a:ext uri="{9D8B030D-6E8A-4147-A177-3AD203B41FA5}">
                      <a16:colId xmlns:a16="http://schemas.microsoft.com/office/drawing/2014/main" val="1959210843"/>
                    </a:ext>
                  </a:extLst>
                </a:gridCol>
                <a:gridCol w="933181">
                  <a:extLst>
                    <a:ext uri="{9D8B030D-6E8A-4147-A177-3AD203B41FA5}">
                      <a16:colId xmlns:a16="http://schemas.microsoft.com/office/drawing/2014/main" val="1932294639"/>
                    </a:ext>
                  </a:extLst>
                </a:gridCol>
                <a:gridCol w="933181">
                  <a:extLst>
                    <a:ext uri="{9D8B030D-6E8A-4147-A177-3AD203B41FA5}">
                      <a16:colId xmlns:a16="http://schemas.microsoft.com/office/drawing/2014/main" val="17592895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292929"/>
                          </a:solidFill>
                          <a:effectLst/>
                        </a:rPr>
                        <a:t>browse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292929"/>
                          </a:solidFill>
                          <a:effectLst/>
                        </a:rPr>
                        <a:t>try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292929"/>
                          </a:solidFill>
                          <a:effectLst/>
                        </a:rPr>
                        <a:t>bought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292929"/>
                          </a:solidFill>
                          <a:effectLst/>
                        </a:rPr>
                        <a:t>3pair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292929"/>
                          </a:solidFill>
                          <a:effectLst/>
                        </a:rPr>
                        <a:t>5pair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49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1000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750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495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379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371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451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0450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1342</TotalTime>
  <Words>683</Words>
  <Application>Microsoft Office PowerPoint</Application>
  <PresentationFormat>Widescreen</PresentationFormat>
  <Paragraphs>282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Dosis</vt:lpstr>
      <vt:lpstr>Monaco</vt:lpstr>
      <vt:lpstr>Roboto Black</vt:lpstr>
      <vt:lpstr>Roboto Thin</vt:lpstr>
      <vt:lpstr>Rockwell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Hozeska</dc:creator>
  <cp:lastModifiedBy>Robert Hozeska</cp:lastModifiedBy>
  <cp:revision>30</cp:revision>
  <dcterms:created xsi:type="dcterms:W3CDTF">2019-03-12T15:04:15Z</dcterms:created>
  <dcterms:modified xsi:type="dcterms:W3CDTF">2019-03-13T13:26:26Z</dcterms:modified>
</cp:coreProperties>
</file>